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6" r:id="rId2"/>
    <p:sldId id="280" r:id="rId3"/>
    <p:sldId id="257" r:id="rId4"/>
    <p:sldId id="258" r:id="rId5"/>
    <p:sldId id="366" r:id="rId6"/>
    <p:sldId id="259" r:id="rId7"/>
    <p:sldId id="263" r:id="rId8"/>
    <p:sldId id="260" r:id="rId9"/>
    <p:sldId id="261" r:id="rId10"/>
    <p:sldId id="264" r:id="rId11"/>
    <p:sldId id="270" r:id="rId12"/>
    <p:sldId id="271" r:id="rId13"/>
    <p:sldId id="265" r:id="rId14"/>
    <p:sldId id="268" r:id="rId15"/>
    <p:sldId id="266" r:id="rId16"/>
    <p:sldId id="267" r:id="rId17"/>
    <p:sldId id="269" r:id="rId18"/>
    <p:sldId id="262" r:id="rId19"/>
    <p:sldId id="272" r:id="rId20"/>
    <p:sldId id="276" r:id="rId21"/>
    <p:sldId id="273" r:id="rId22"/>
    <p:sldId id="274" r:id="rId23"/>
    <p:sldId id="275" r:id="rId24"/>
    <p:sldId id="279" r:id="rId25"/>
    <p:sldId id="278" r:id="rId26"/>
    <p:sldId id="277" r:id="rId27"/>
  </p:sldIdLst>
  <p:sldSz cx="9144000" cy="6858000" type="screen4x3"/>
  <p:notesSz cx="6881813" cy="9296400"/>
  <p:defaultTextStyle>
    <a:defPPr>
      <a:defRPr lang="en-US"/>
    </a:defPPr>
    <a:lvl1pPr algn="l" defTabSz="457200" rtl="0" fontAlgn="base">
      <a:spcBef>
        <a:spcPct val="0"/>
      </a:spcBef>
      <a:spcAft>
        <a:spcPct val="0"/>
      </a:spcAft>
      <a:defRPr kern="1200">
        <a:solidFill>
          <a:schemeClr val="tx1"/>
        </a:solidFill>
        <a:latin typeface="Lucida Grande"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0031"/>
    <a:srgbClr val="005AA3"/>
    <a:srgbClr val="FFFF99"/>
    <a:srgbClr val="0041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4" autoAdjust="0"/>
    <p:restoredTop sz="93143" autoAdjust="0"/>
  </p:normalViewPr>
  <p:slideViewPr>
    <p:cSldViewPr snapToGrid="0" snapToObjects="1">
      <p:cViewPr varScale="1">
        <p:scale>
          <a:sx n="110" d="100"/>
          <a:sy n="110" d="100"/>
        </p:scale>
        <p:origin x="92" y="8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82119" cy="464820"/>
          </a:xfrm>
          <a:prstGeom prst="rect">
            <a:avLst/>
          </a:prstGeom>
        </p:spPr>
        <p:txBody>
          <a:bodyPr vert="horz" wrap="square" lIns="92421" tIns="46210" rIns="92421" bIns="46210" numCol="1" anchor="t"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wrap="square" lIns="92421" tIns="46210" rIns="92421" bIns="46210" numCol="1" anchor="t" anchorCtr="0" compatLnSpc="1">
            <a:prstTxWarp prst="textNoShape">
              <a:avLst/>
            </a:prstTxWarp>
          </a:bodyPr>
          <a:lstStyle>
            <a:lvl1pPr algn="r">
              <a:defRPr sz="1200">
                <a:latin typeface="Calibri" pitchFamily="34" charset="0"/>
              </a:defRPr>
            </a:lvl1pPr>
          </a:lstStyle>
          <a:p>
            <a:fld id="{DD585043-1AB2-40B3-B724-02D99ACE55B4}" type="datetime1">
              <a:rPr lang="en-US"/>
              <a:pPr/>
              <a:t>9/11/2020</a:t>
            </a:fld>
            <a:endParaRPr lang="en-US"/>
          </a:p>
        </p:txBody>
      </p:sp>
      <p:sp>
        <p:nvSpPr>
          <p:cNvPr id="4" name="Footer Placeholder 3"/>
          <p:cNvSpPr>
            <a:spLocks noGrp="1"/>
          </p:cNvSpPr>
          <p:nvPr>
            <p:ph type="ftr" sz="quarter" idx="2"/>
          </p:nvPr>
        </p:nvSpPr>
        <p:spPr>
          <a:xfrm>
            <a:off x="3" y="8829967"/>
            <a:ext cx="2982119" cy="464820"/>
          </a:xfrm>
          <a:prstGeom prst="rect">
            <a:avLst/>
          </a:prstGeom>
        </p:spPr>
        <p:txBody>
          <a:bodyPr vert="horz" wrap="square" lIns="92421" tIns="46210" rIns="92421" bIns="46210" numCol="1" anchor="b"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wrap="square" lIns="92421" tIns="46210" rIns="92421" bIns="46210" numCol="1" anchor="b" anchorCtr="0" compatLnSpc="1">
            <a:prstTxWarp prst="textNoShape">
              <a:avLst/>
            </a:prstTxWarp>
          </a:bodyPr>
          <a:lstStyle>
            <a:lvl1pPr algn="r">
              <a:defRPr sz="1200">
                <a:latin typeface="Calibri" pitchFamily="34" charset="0"/>
              </a:defRPr>
            </a:lvl1pPr>
          </a:lstStyle>
          <a:p>
            <a:fld id="{8A383911-EB75-4A70-B59E-418EC126EE41}" type="slidenum">
              <a:rPr lang="en-US"/>
              <a:pPr/>
              <a:t>‹#›</a:t>
            </a:fld>
            <a:endParaRPr lang="en-US"/>
          </a:p>
        </p:txBody>
      </p:sp>
    </p:spTree>
    <p:extLst>
      <p:ext uri="{BB962C8B-B14F-4D97-AF65-F5344CB8AC3E}">
        <p14:creationId xmlns:p14="http://schemas.microsoft.com/office/powerpoint/2010/main" val="3667742462"/>
      </p:ext>
    </p:extLst>
  </p:cSld>
  <p:clrMap bg1="lt1" tx1="dk1" bg2="lt2" tx2="dk2" accent1="accent1" accent2="accent2" accent3="accent3" accent4="accent4" accent5="accent5" accent6="accent6" hlink="hlink" folHlink="folHlink"/>
  <p:hf hd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31T03:00:14.826"/>
    </inkml:context>
    <inkml:brush xml:id="br0">
      <inkml:brushProperty name="width" value="0.05" units="cm"/>
      <inkml:brushProperty name="height" value="0.05" units="cm"/>
      <inkml:brushProperty name="color" value="#E71224"/>
    </inkml:brush>
  </inkml:definitions>
  <inkml:trace contextRef="#ctx0" brushRef="#br0">3389 363 24575,'-7'0'0,"-5"0"0,-2 0 0,-3 0 0,-6 0 0,-2 0 0,0 0 0,-11 0 0,9 0 0,-11 0 0,8-5 0,5 4 0,-4-4 0,15 2 0,-9 2 0,11-3 0,-2 4 0,2 0 0,5 0 0,0-3 0,0 2 0,-5-2 0,3 3 0,-8 0 0,-2 0 0,-5 0 0,-7 0 0,1 0 0,-8 0 0,-1 0 0,-8 0 0,8 0 0,-6 0 0,6 0 0,0-5 0,-7 4 0,7-3 0,0-1 0,2 4 0,6-4 0,6 5 0,-12 0 0,11 0 0,-12 0 0,8 0 0,-1 0 0,1 0 0,-1 0 0,-6 0 0,4 0 0,-12 0 0,6 0 0,-7-5 0,-1 3 0,1-3 0,6 1 0,-4 2 0,4-3 0,-6 1 0,0 2 0,-10-4 0,8 2 0,-15 2 0,6-4 0,0 6 0,-6-5 0,6 3 0,-8-9 0,0 9 0,8-9 0,-7 9 0,16-8 0,-15 8 0,14-8 0,-5 9 0,7-4 0,1-1 0,0 5 0,6-4 0,3 5 0,6 0 0,0 0 0,7-4 0,0 3 0,6-4 0,1 5 0,4 0 0,1 0 0,4 0 0,1 0 0,0 0 0,-5 0 0,3 0 0,-13 0 0,8 0 0,-22 0 0,9 0 0,-11 0 0,0 0 0,6 0 0,0 0 0,9 0 0,5 0 0,6 0 0,-1 0 0,6 0 0,6 0 0,6 0 0,3 0 0,2 0 0,-3 0 0,1 0 0,-1 0 0,0 4 0,1-3 0,-1 5 0,5-1 0,-4 2 0,4-2 0,-5 2 0,0-6 0,0 6 0,1-6 0,0 5 0,-1-2 0,0 3 0,0 1 0,5 0 0,1 0 0,0 0 0,4 1 0,-5-1 0,6 1 0,-1 0 0,-4-1 0,4 1 0,-9-1 0,3 0 0,-3-1 0,-7-6 0,-2 1 0,-7-8 0,-3 1 0,-3-7 0,1 2 0,-9-8 0,7 4 0,-8 0 0,6-4 0,0 9 0,-2-4 0,7 5 0,0-1 0,5 5 0,2-3 0,-1 6 0,5-5 0,-5 1 0,1-2 0,-2 0 0,-1-5 0,1 2 0,-6-3 0,4 1 0,-4 7 0,5-7 0,4 8 0,-2-3 0,8 2 0,-1 2 0,6 3 0,0 0 0,0 0 0,1 0 0,0 0 0,-1-3 0,0 2 0,1-3 0,3 0 0,-3 4 0,4-8 0,0 4 0,7-6 0,0 5 0,4-4 0,-10 9 0,3-9 0,-7 8 0,2-6 0,-3 6 0,3-2 0,3-1 0,-1 3 0,-2-3 0,-3 0 0,-1 3 0,0-1 0,0 2 0,1 0 0,-1 0 0,0-4 0,1 3 0,4-2 0,-4 0 0,4 2 0,0-3 0,-4 4 0,3 0 0,-3 0 0,-4 0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31T03:00:31.956"/>
    </inkml:context>
    <inkml:brush xml:id="br0">
      <inkml:brushProperty name="width" value="0.05" units="cm"/>
      <inkml:brushProperty name="height" value="0.05" units="cm"/>
      <inkml:brushProperty name="color" value="#E71224"/>
    </inkml:brush>
  </inkml:definitions>
  <inkml:trace contextRef="#ctx0" brushRef="#br0">2395 0 24575,'0'34'0,"20"16"0,-3 28 0,9-16 0,4 3-1208,-5-6 0,2 3 1208,0-6 0,2 3 0,0 0 0,1 2 0,0-1 0,1 1-612,2 1 0,2 1 0,-2 1 612,3 7 0,1 2 0,-2-1 0,1 2 0,0 1 0,0-1-472,1 0 0,-1 0 1,0 3 471,-7-14 0,1 1 0,-2 0 0,0-1 0,5 16 0,0-2 0,0 3 0,-4-17 0,-1 2 0,0-1 0,0 1 0,6 19 0,0 0 0,0 0 0,0-4 0,0-1 0,-2-3-353,-6-15 1,-3-3-1,2 0 353,0 2 0,0 0 0,-3-2 101,-3 10 0,0-1-101,11 12 0,1 0 0,-12-7 0,-2-1 0,4-7 0,-2-2 825,-6-10 0,-1-2-825,0 1 0,-2-2 2516,3 29-2516,2 8 1393,-8-17-1393,-1 0 964,-6-14-964,0-8 0,0 0 0,0 1 0,0-8 0,0-2 0,0 0 0,0 2 0,0 0 0,0 6 0,0-6 0,-4 7 0,-3-7 0,1 6 0,-3-14 0,8 1 0,-8-9 0,8-12 0,-3 0 0,1-4 0,3-1 0,-4 1 0,1-4 0,2 3 0,-6-6 0,6 5 0,-6 9 0,-2 0 0,-3 21 0,-6-9 0,-7 28 0,2-14 0,-9 24 0,1-7 0,-4 17 0,13-29 0,0-1 0,-12 28 0,12-25 0,1-1 0,-12 13 0,-2 16 0,-5 0 0,14-15 0,-8 13 0,11-25 0,-3 7 0,4-9 0,-2 0 0,2-7 0,5-2 0,-2-6 0,2 6 0,1-5 0,-5 5 0,5-7 0,-5 8 0,0-7 0,-1 7 0,1-2 0,-1 4 0,-1-1 0,1 6 0,1-14 0,-1 7 0,2-9 0,0 2 0,4-1 0,-4-1 0,6-4 0,-1-3 0,-3 1 0,8-4 0,-3 4 0,0-7 0,-1 1 0,0-1 0,-2 2 0,1 4 0,1-4 0,-5 11 0,-3-3 0,0 5 0,-5 1 0,1 0 0,3-2 0,-3 3 0,7-10 0,-2 6 0,2-5 0,-1 6 0,1-6 0,-5 0 0,5-6 0,-6 5 0,6 1 0,0 0 0,0-4 0,1-5 0,1-2 0,-1 3 0,5 1 0,1-4 0,4-2 0,0-5 0,1 1 0,-5 4 0,-1 0 0,-6 12 0,-5-3 0,4 3 0,-8-4 0,7 4 0,-8-2 0,1 10 0,-13-1 0,6-2 0,-7 6 0,10-11 0,1 2 0,0-5 0,6-2 0,0 7 0,2-6 0,3 4 0,-4-6 0,11 1 0,-4-5 0,3-1 0,-9 1 0,8-1 0,-8 7 0,10-3 0,-4-3 0,3-5 0,-2-1 0,8-4 0,-5 9 0,1-4 0,-1 0 0,-2 3 0,-1-7 0,6 13 0,-2-9 0,-1 8 0,5-9 0,-1 4 0,-2-4 0,6 0 0,-7 0 0,5-1 0,2 1 0,-1-5 0,5 4 0,-2-3 0,-5 5 0,3-2 0,-17 7 0,6 5 0,-13 3 0,8 2 0,-10 3 0,16-7 0,-9 5 0,15-14 0,-8-4 0,8-3 0,-3-3 0,8 5 0,-2-1 0,1 7 0,-7 0 0,2 6 0,-6 0 0,3 0 0,-2 0 0,-1-1 0,7-3 0,-4 2 0,6-7 0,2 7 0,-6-3 0,5 5 0,-3 0 0,5-5 0,4 9 0,0 0 0,-8 2 0,-3 13 0,0-20 0,1 18 0,10-14 0,0-1 0,0-2 0,0-10 0,-8 4 0,6-3 0,-9-1 0,10 3 0,-6-1 0,2 8 0,-10 13 0,4-4 0,-9 5 0,6-8 0,-4 0 0,3 1 0,-5 6 0,6-6 0,-1-1 0,-2-6 0,8-5 0,-4 3 0,2-7 0,-3 8 0,1-8 0,-4 8 0,4-8 0,0 8 0,-3-7 0,2 6 0,-4-5 0,1 5 0,-1-6 0,5-1 0,1-5 0,5-1 0,0-2 0,2 10 0,2-1 0,3 8 0,-4 0 0,-5 0 0,0-1 0,-4 1 0,5-4 0,-1 2 0,-3-7 0,2 8 0,1-3 0,6 9 0,-1-8 0,0 8 0,-8-14 0,3 3 0,0 1 0,5-5 0,4 4 0,0 0 0,0-4 0,0 5 0,0-5 0,-4 4 0,-12 8 0,1-3 0,-19 15 0,14-11 0,-11 8 0,10-5 0,-2-10 0,5 4 0,6-9 0,0 3 0,4-4 0,0-1 0,1 0 0,-5 2 0,3 3 0,-2-3 0,-2 3 0,-6 2 0,-2 6 0,-2 0 0,5 4 0,-1-6 0,2-8 0,4 6 0,0-11 0,6 7 0,-1-5 0,4 1 0,0-1 0,2-3 0,-3 0 0,1-1 0,-4 6 0,8-1 0,-8 4 0,8-5 0,-7 1 0,6 0 0,-2-1 0,0 1 0,-1-1 0,0 0 0,-3 1 0,3-1 0,0 1 0,-3-1 0,6 0 0,-5 1 0,5-1 0,-6 1 0,3 0 0,0-1 0,-2-3 0,5 2 0,-3-1 0,1-1 0,2 2 0,-2-1 0,0 2 0,2 0 0,-2 1 0,3-4 0,0-1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31T03:00:39.371"/>
    </inkml:context>
    <inkml:brush xml:id="br0">
      <inkml:brushProperty name="width" value="0.05" units="cm"/>
      <inkml:brushProperty name="height" value="0.05" units="cm"/>
      <inkml:brushProperty name="color" value="#E71224"/>
    </inkml:brush>
  </inkml:definitions>
  <inkml:trace contextRef="#ctx0" brushRef="#br0">178 150 24575,'-8'-4'0,"3"0"0,-7 4 0,5 0 0,0 0 0,2-7 0,-1 4 0,1-8 0,-2 7 0,0-4 0,-1 4 0,1-2 0,0 1 0,-1 1 0,1 1 0,-1-1 0,1 3 0,3-5 0,-3 5 0,6-6 0,-5 6 0,5-5 0,-5 5 0,5-6 0,-6 3 0,6-3 0,-6 2 0,4 1 0,-2 2 0,-1-3 0,5-7 0,1 6 0,4-1 0,3 7 0,0 0 0,1 3 0,-1 1 0,1 0 0,-1 0 0,5-4 0,0 3 0,6 2 0,0 4 0,-6 0 0,5-1 0,-5 0 0,5-2 0,-3 0 0,2-5 0,-8 3 0,4-4 0,-5 0 0,1 0 0,-4 3 0,3-3 0,-4 4 0,5-4 0,0 0 0,-1 0 0,0 0 0,0 0 0,0 0 0,1 0 0,-1 0 0,0 0 0,0 0 0,1 0 0,-7 0 0,-7 0 0,-2 0 0,-4 0 0,4 0 0,1 0 0,0 0 0,-1 0 0,1 0 0,-1 0 0,1 0 0,0 0 0,-1 0 0,1 0 0,0 0 0,-1 0 0,0 4 0,5 0 0,-4 0 0,3-1 0,-3 1 0,-1-1 0,4 5 0,0-1 0,2-2 0,1 1 0,-3-1 0,1-2 0,2 4 0,-2-2 0,-1-2 0,3 1 0,-1-4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31T03:00:20.248"/>
    </inkml:context>
    <inkml:brush xml:id="br0">
      <inkml:brushProperty name="width" value="0.05" units="cm"/>
      <inkml:brushProperty name="height" value="0.05" units="cm"/>
      <inkml:brushProperty name="color" value="#E71224"/>
    </inkml:brush>
  </inkml:definitions>
  <inkml:trace contextRef="#ctx0" brushRef="#br0">2751 5 24575,'-8'-4'0,"6"4"0,-9 4 0,7 3 0,-3 0 0,-5 2 0,-3 9 0,-12 13 0,-4 18 0,-14 6 0,3 20 0,-4-18 0,22-20 0,-1 3 0,-8 11 0,1-2 0,-15 22 0,11-14 0,-1 2 0,9-15 0,0-1 0,-5 7 0,0 0 0,-4 5 0,0-1-232,3 1 1,2-1 231,-1-4 0,2 1 0,1 7 0,1 0 0,-3-8 0,1-1 0,3 3 0,0 0 0,2-10 0,-1 0 0,-4 5 0,1-1 0,-13 34 0,13-37 0,1 0 0,5 0 0,3 1 0,-27 28 0,13 3 0,-3-8 463,4-1-463,1 0 0,-4 1 0,8-1 0,-8 1 0,11-9 0,0 6 0,4-15 0,3 8 0,-4-10 0,5 0 0,-4 0 0,9-7 0,-7-2 0,8 1 0,-3-7 0,4 7 0,1-14 0,0 4 0,1-9 0,-1 9 0,1-10 0,-5 11 0,-2-5 0,1 6 0,-13 10 0,9 0 0,-11 9 0,-1 0 0,0 0 0,-2 1 0,-2-6 0,11 0 0,-13 0 0,14-4 0,-6-1 0,9-8 0,-1-1 0,2-6 0,-1 4 0,7-9 0,-6 9 0,4-9 0,2-2 0,-5-1 0,9-3 0,-3 3 0,-1 1 0,3 6 0,-7-5 0,7 4 0,-3-5 0,4 0 0,0 0 0,1 0 0,-5 0 0,3-1 0,-2 1 0,3 0 0,-4 0 0,3 6 0,-7-6 0,6 12 0,-7-5 0,3 6 0,-1-5 0,-3 3 0,4-4 0,-1 0 0,3-1 0,4-7 0,0 2 0,-4-2 0,8 1 0,-6-5 0,6 0 0,-2-6 0,3 1 0,-3-1 0,6 0 0,-5 1 0,5-1 0,-3 0 0,4 1 0,-2-4 0,1 3 0,-3-3 0,4 3 0,-2-2 0,1 1 0,-3-2 0,8 0 0,-3-4 0,1-4 0,2-4 0,-3 5 0,1-1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31T03:00:22.737"/>
    </inkml:context>
    <inkml:brush xml:id="br0">
      <inkml:brushProperty name="width" value="0.05" units="cm"/>
      <inkml:brushProperty name="height" value="0.05" units="cm"/>
      <inkml:brushProperty name="color" value="#E71224"/>
    </inkml:brush>
  </inkml:definitions>
  <inkml:trace contextRef="#ctx0" brushRef="#br0">0 1 24575,'0'18'0,"4"-5"0,0 4 0,4-4 0,0 4 0,1 1 0,0 0 0,0 0 0,0-1 0,-1-4 0,0 5 0,-1-10 0,1 4 0,-4 0 0,3-4 0,-7 4 0,7-4 0,-6-1 0,6 2 0,-6-2 0,1-7 0,2 3 0,0-7 0,0-3 0,2 5 0,-2-7 0,4 9 0,-1 0 0,1 0 0,-1 0 0,0 0 0,0 0 0,1 0 0,-1 0 0,-3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31T03:00:47.325"/>
    </inkml:context>
    <inkml:brush xml:id="br0">
      <inkml:brushProperty name="width" value="0.05" units="cm"/>
      <inkml:brushProperty name="height" value="0.05" units="cm"/>
      <inkml:brushProperty name="color" value="#E71224"/>
    </inkml:brush>
  </inkml:definitions>
  <inkml:trace contextRef="#ctx0" brushRef="#br0">16 0 24575,'0'12'0,"0"-4"0,0 15 0,0-13 0,0 13 0,0-14 0,0 7 0,0-7 0,0 7 0,0-3 0,0 1 0,-3 3 0,2-9 0,-3 4 0,4-5 0,0 1 0,0-1 0,0 1 0,0-1 0,0 0 0,0 1 0,-3 0 0,2-1 0,-3 1 0,4-1 0,4-3 0,-3-4 0,5-1 0,-2-2 0,4 3 0,-5-4 0,4 3 0,-3-5 0,3 5 0,1-5 0,-1 5 0,0-3 0,0 4 0,1 0 0,-1-4 0,0 4 0,0-3 0,0-1 0,2 3 0,-6-5 0,4 5 0,-3-2 0,3-1 0,1 3 0,-1-2 0,0 3 0,-2-3 0,1 2 0,-2-6 0,3 3 0,0-1 0,0-1 0,5 1 0,-3 1 0,3 0 0,-5 4 0,0 0 0,-3 0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31T03:00:54.401"/>
    </inkml:context>
    <inkml:brush xml:id="br0">
      <inkml:brushProperty name="width" value="0.05" units="cm"/>
      <inkml:brushProperty name="height" value="0.05" units="cm"/>
      <inkml:brushProperty name="color" value="#E71224"/>
    </inkml:brush>
  </inkml:definitions>
  <inkml:trace contextRef="#ctx0" brushRef="#br0">164 373 24575,'0'-19'0,"0"-1"0,0-5 0,0-5 0,0 10 0,0 2 0,0 6 0,0 4 0,0 0 0,0 1 0,3 2 0,-3-1 0,8 5 0,-8-6 0,7 3 0,-3-8 0,4 3 0,-4-3 0,3 0 0,-2 3 0,2-3 0,-2 0 0,1 7 0,-5-6 0,3 6 0,-2 1 0,-1-3 0,6 3 0,-7-4 0,7 1 0,-6-1 0,5 1 0,-5-1 0,5 4 0,-5-3 0,3 3 0,-1-4 0,-5 5 0,1-1 0,-6 4 0,2 4 0,-1-4 0,5 7 0,-6-3 0,3 3 0,-3 1 0,-1-1 0,0 0 0,1 1 0,0-4 0,3 3 0,-3-6 0,6 5 0,-5-5 0,5 5 0,-5-5 0,5 6 0,-6-3 0,3 4 0,-3-1 0,-5 2 0,3-2 0,-3 1 0,5 0 0,2-1 0,-1 0 0,2 1 0,0-1 0,-3-2 0,3 1 0,-3-5 0,-1 2 0,1 1 0,-5-4 0,3 3 0,-2-3 0,3 0 0,4-3 0,4-1 0,4-4 0,4 4 0,-1 1 0,0 3 0,0-4 0,1 3 0,-1-5 0,0 5 0,0-3 0,-2 2 0,1 1 0,-5-6 0,5 6 0,-2-6 0,4 3 0,-1-3 0,1 2 0,-5-1 0,4 1 0,-7-2 0,7 3 0,-6-3 0,5 6 0,-5-6 0,-1 6 0,-4-2 0,-3 6 0,-1-2 0,1 6 0,-1-6 0,1 5 0,0-1 0,-1-1 0,1-1 0,-1 0 0,1-2 0,0 3 0,-1-4 0,0 0 0,1 0 0,0 0 0,0 0 0,0 0 0,-2 0 0,2 0 0,0 0 0,6 0 0,2-4 0,6 0 0,0 0 0,1-3 0,-1 6 0,0-5 0,0 1 0,1 1 0,-1-3 0,1 6 0,-1-5 0,0 5 0,1-6 0,-1 6 0,0-2 0,0 3 0,-3-3 0,3 2 0,-6-5 0,5 5 0,-2-3 0,1 0 0,1 3 0,-2-1 0,3 2 0,-3-4 0,3 3 0,-3-2 0,0 0 0,2 2 0,-1-3 0,2 4 0,0-3 0,0 2 0,1-2 0,-7 3 0,-6 3 0,-3 1 0,-3 3 0,3 5 0,4-2 0,-4 6 0,4-8 0,-5 9 0,5-9 0,-3 9 0,1-3 0,2-1 0,0 3 0,4-7 0,-4 3 0,4-5 0,-4 1 0,4 0 0,-3-1 0,2 0 0,-2 1 0,3-1 0,0 1 0,0-1 0,0 0 0,0 1 0,0-1 0,0 0 0,0 1 0,3-4 0,-2 3 0,2-3 0,-3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82119" cy="464820"/>
          </a:xfrm>
          <a:prstGeom prst="rect">
            <a:avLst/>
          </a:prstGeom>
        </p:spPr>
        <p:txBody>
          <a:bodyPr vert="horz" wrap="square" lIns="92421" tIns="46210" rIns="92421" bIns="46210" numCol="1" anchor="t"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3" name="Date Placeholder 2"/>
          <p:cNvSpPr>
            <a:spLocks noGrp="1"/>
          </p:cNvSpPr>
          <p:nvPr>
            <p:ph type="dt" idx="1"/>
          </p:nvPr>
        </p:nvSpPr>
        <p:spPr>
          <a:xfrm>
            <a:off x="3898102" y="0"/>
            <a:ext cx="2982119" cy="464820"/>
          </a:xfrm>
          <a:prstGeom prst="rect">
            <a:avLst/>
          </a:prstGeom>
        </p:spPr>
        <p:txBody>
          <a:bodyPr vert="horz" wrap="square" lIns="92421" tIns="46210" rIns="92421" bIns="46210" numCol="1" anchor="t" anchorCtr="0" compatLnSpc="1">
            <a:prstTxWarp prst="textNoShape">
              <a:avLst/>
            </a:prstTxWarp>
          </a:bodyPr>
          <a:lstStyle>
            <a:lvl1pPr algn="r">
              <a:defRPr sz="1200">
                <a:latin typeface="Calibri" pitchFamily="34" charset="0"/>
              </a:defRPr>
            </a:lvl1pPr>
          </a:lstStyle>
          <a:p>
            <a:fld id="{81E0D3DA-1ADD-4583-AA2A-E39CF2C8476F}" type="datetime1">
              <a:rPr lang="en-US"/>
              <a:pPr/>
              <a:t>9/11/2020</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wrap="square" lIns="92421" tIns="46210" rIns="92421" bIns="4621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8182" y="4415790"/>
            <a:ext cx="5505450" cy="4183380"/>
          </a:xfrm>
          <a:prstGeom prst="rect">
            <a:avLst/>
          </a:prstGeom>
        </p:spPr>
        <p:txBody>
          <a:bodyPr vert="horz" wrap="square" lIns="92421" tIns="46210" rIns="92421" bIns="4621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8829967"/>
            <a:ext cx="2982119" cy="464820"/>
          </a:xfrm>
          <a:prstGeom prst="rect">
            <a:avLst/>
          </a:prstGeom>
        </p:spPr>
        <p:txBody>
          <a:bodyPr vert="horz" wrap="square" lIns="92421" tIns="46210" rIns="92421" bIns="46210" numCol="1" anchor="b"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wrap="square" lIns="92421" tIns="46210" rIns="92421" bIns="46210" numCol="1" anchor="b" anchorCtr="0" compatLnSpc="1">
            <a:prstTxWarp prst="textNoShape">
              <a:avLst/>
            </a:prstTxWarp>
          </a:bodyPr>
          <a:lstStyle>
            <a:lvl1pPr algn="r">
              <a:defRPr sz="1200">
                <a:latin typeface="Calibri" pitchFamily="34" charset="0"/>
              </a:defRPr>
            </a:lvl1pPr>
          </a:lstStyle>
          <a:p>
            <a:fld id="{10D67B46-F3BF-4AA0-BD83-4A1450D81DEE}" type="slidenum">
              <a:rPr lang="en-US"/>
              <a:pPr/>
              <a:t>‹#›</a:t>
            </a:fld>
            <a:endParaRPr lang="en-US"/>
          </a:p>
        </p:txBody>
      </p:sp>
    </p:spTree>
    <p:extLst>
      <p:ext uri="{BB962C8B-B14F-4D97-AF65-F5344CB8AC3E}">
        <p14:creationId xmlns:p14="http://schemas.microsoft.com/office/powerpoint/2010/main" val="2577509865"/>
      </p:ext>
    </p:extLst>
  </p:cSld>
  <p:clrMap bg1="lt1" tx1="dk1" bg2="lt2" tx2="dk2" accent1="accent1" accent2="accent2" accent3="accent3" accent4="accent4" accent5="accent5" accent6="accent6" hlink="hlink" folHlink="folHlink"/>
  <p:hf hdr="0"/>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8" descr="FDL_4K.png"/>
          <p:cNvPicPr>
            <a:picLocks noChangeAspect="1"/>
          </p:cNvPicPr>
          <p:nvPr userDrawn="1"/>
        </p:nvPicPr>
        <p:blipFill rotWithShape="1">
          <a:blip r:embed="rId2"/>
          <a:srcRect r="13955"/>
          <a:stretch/>
        </p:blipFill>
        <p:spPr bwMode="auto">
          <a:xfrm>
            <a:off x="441325" y="328613"/>
            <a:ext cx="863297" cy="1036637"/>
          </a:xfrm>
          <a:prstGeom prst="rect">
            <a:avLst/>
          </a:prstGeom>
          <a:noFill/>
          <a:ln w="9525">
            <a:noFill/>
            <a:miter lim="800000"/>
            <a:headEnd/>
            <a:tailEnd/>
          </a:ln>
        </p:spPr>
      </p:pic>
      <p:sp>
        <p:nvSpPr>
          <p:cNvPr id="2" name="Title 1"/>
          <p:cNvSpPr>
            <a:spLocks noGrp="1"/>
          </p:cNvSpPr>
          <p:nvPr>
            <p:ph type="title"/>
          </p:nvPr>
        </p:nvSpPr>
        <p:spPr>
          <a:xfrm>
            <a:off x="1374512" y="274638"/>
            <a:ext cx="6080470" cy="1143000"/>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sz="2200"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381189" y="888064"/>
            <a:ext cx="1442300" cy="261610"/>
          </a:xfrm>
          <a:prstGeom prst="rect">
            <a:avLst/>
          </a:prstGeom>
          <a:noFill/>
        </p:spPr>
        <p:txBody>
          <a:bodyPr wrap="square" rtlCol="0">
            <a:spAutoFit/>
          </a:bodyPr>
          <a:lstStyle/>
          <a:p>
            <a:pPr algn="ctr"/>
            <a:r>
              <a:rPr lang="en-US" sz="1100" b="1" i="1" dirty="0">
                <a:solidFill>
                  <a:srgbClr val="005AA3"/>
                </a:solidFill>
                <a:latin typeface="Helvetica" panose="020B0604020202020204" pitchFamily="34" charset="0"/>
                <a:cs typeface="Helvetica" panose="020B0604020202020204" pitchFamily="34" charset="0"/>
              </a:rPr>
              <a:t>Core Scout Skills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7383" y="266545"/>
            <a:ext cx="666742" cy="29876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68843" y="583544"/>
            <a:ext cx="665822" cy="305112"/>
          </a:xfrm>
          <a:prstGeom prst="rect">
            <a:avLst/>
          </a:prstGeom>
        </p:spPr>
      </p:pic>
    </p:spTree>
    <p:extLst>
      <p:ext uri="{BB962C8B-B14F-4D97-AF65-F5344CB8AC3E}">
        <p14:creationId xmlns:p14="http://schemas.microsoft.com/office/powerpoint/2010/main" val="3819285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A026-F74A-1542-8757-0A0A150BDFA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011F846-D223-164A-AA3B-09D747A5BE4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58E95F-70B8-5548-A868-AB6C021F0EC7}"/>
              </a:ext>
            </a:extLst>
          </p:cNvPr>
          <p:cNvSpPr>
            <a:spLocks noGrp="1"/>
          </p:cNvSpPr>
          <p:nvPr>
            <p:ph type="dt" sz="half" idx="10"/>
          </p:nvPr>
        </p:nvSpPr>
        <p:spPr/>
        <p:txBody>
          <a:bodyPr/>
          <a:lstStyle/>
          <a:p>
            <a:fld id="{50B9BB26-EC58-1D42-AEAC-766D4F826D04}" type="datetimeFigureOut">
              <a:rPr lang="en-US" smtClean="0"/>
              <a:t>9/11/2020</a:t>
            </a:fld>
            <a:endParaRPr lang="en-US" dirty="0"/>
          </a:p>
        </p:txBody>
      </p:sp>
      <p:sp>
        <p:nvSpPr>
          <p:cNvPr id="5" name="Footer Placeholder 4">
            <a:extLst>
              <a:ext uri="{FF2B5EF4-FFF2-40B4-BE49-F238E27FC236}">
                <a16:creationId xmlns:a16="http://schemas.microsoft.com/office/drawing/2014/main" id="{904CA999-C0F5-5948-BE1C-E2323AA903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4110E8-4B55-EC49-9AF5-355E351CF7B0}"/>
              </a:ext>
            </a:extLst>
          </p:cNvPr>
          <p:cNvSpPr>
            <a:spLocks noGrp="1"/>
          </p:cNvSpPr>
          <p:nvPr>
            <p:ph type="sldNum" sz="quarter" idx="12"/>
          </p:nvPr>
        </p:nvSpPr>
        <p:spPr/>
        <p:txBody>
          <a:bodyPr/>
          <a:lstStyle/>
          <a:p>
            <a:fld id="{4721EE77-2615-B54F-ACDE-70B1ABDF5E03}" type="slidenum">
              <a:rPr lang="en-US" smtClean="0"/>
              <a:t>‹#›</a:t>
            </a:fld>
            <a:endParaRPr lang="en-US" dirty="0"/>
          </a:p>
        </p:txBody>
      </p:sp>
    </p:spTree>
    <p:extLst>
      <p:ext uri="{BB962C8B-B14F-4D97-AF65-F5344CB8AC3E}">
        <p14:creationId xmlns:p14="http://schemas.microsoft.com/office/powerpoint/2010/main" val="1105794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52A50A-2749-8441-8DB7-E5B25F6E78E8}"/>
              </a:ext>
            </a:extLst>
          </p:cNvPr>
          <p:cNvSpPr>
            <a:spLocks noGrp="1"/>
          </p:cNvSpPr>
          <p:nvPr>
            <p:ph type="dt" sz="half" idx="10"/>
          </p:nvPr>
        </p:nvSpPr>
        <p:spPr/>
        <p:txBody>
          <a:bodyPr/>
          <a:lstStyle/>
          <a:p>
            <a:fld id="{50B9BB26-EC58-1D42-AEAC-766D4F826D04}" type="datetimeFigureOut">
              <a:rPr lang="en-US" smtClean="0"/>
              <a:t>9/11/2020</a:t>
            </a:fld>
            <a:endParaRPr lang="en-US" dirty="0"/>
          </a:p>
        </p:txBody>
      </p:sp>
      <p:sp>
        <p:nvSpPr>
          <p:cNvPr id="3" name="Footer Placeholder 2">
            <a:extLst>
              <a:ext uri="{FF2B5EF4-FFF2-40B4-BE49-F238E27FC236}">
                <a16:creationId xmlns:a16="http://schemas.microsoft.com/office/drawing/2014/main" id="{38D70733-8DF6-BC4C-AFFA-DD64F45CB89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D94C175-1769-6047-A736-CFA60F2AA3F2}"/>
              </a:ext>
            </a:extLst>
          </p:cNvPr>
          <p:cNvSpPr>
            <a:spLocks noGrp="1"/>
          </p:cNvSpPr>
          <p:nvPr>
            <p:ph type="sldNum" sz="quarter" idx="12"/>
          </p:nvPr>
        </p:nvSpPr>
        <p:spPr/>
        <p:txBody>
          <a:bodyPr/>
          <a:lstStyle/>
          <a:p>
            <a:fld id="{4721EE77-2615-B54F-ACDE-70B1ABDF5E03}" type="slidenum">
              <a:rPr lang="en-US" smtClean="0"/>
              <a:t>‹#›</a:t>
            </a:fld>
            <a:endParaRPr lang="en-US" dirty="0"/>
          </a:p>
        </p:txBody>
      </p:sp>
    </p:spTree>
    <p:extLst>
      <p:ext uri="{BB962C8B-B14F-4D97-AF65-F5344CB8AC3E}">
        <p14:creationId xmlns:p14="http://schemas.microsoft.com/office/powerpoint/2010/main" val="213952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StatineryFolio.png"/>
          <p:cNvPicPr>
            <a:picLocks noChangeAspect="1"/>
          </p:cNvPicPr>
          <p:nvPr userDrawn="1"/>
        </p:nvPicPr>
        <p:blipFill>
          <a:blip r:embed="rId5"/>
          <a:srcRect/>
          <a:stretch>
            <a:fillRect/>
          </a:stretch>
        </p:blipFill>
        <p:spPr bwMode="auto">
          <a:xfrm>
            <a:off x="-60325" y="5738813"/>
            <a:ext cx="9272588" cy="1165225"/>
          </a:xfrm>
          <a:prstGeom prst="rect">
            <a:avLst/>
          </a:prstGeom>
          <a:noFill/>
          <a:ln w="9525">
            <a:noFill/>
            <a:miter lim="800000"/>
            <a:headEnd/>
            <a:tailEnd/>
          </a:ln>
        </p:spPr>
      </p:pic>
      <p:sp>
        <p:nvSpPr>
          <p:cNvPr id="1027" name="Title Placeholder 1"/>
          <p:cNvSpPr>
            <a:spLocks noGrp="1"/>
          </p:cNvSpPr>
          <p:nvPr>
            <p:ph type="title"/>
          </p:nvPr>
        </p:nvSpPr>
        <p:spPr bwMode="auto">
          <a:xfrm>
            <a:off x="1566863" y="274638"/>
            <a:ext cx="704373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0" name="Picture 9" descr="Prepared_For_Life_4K.png"/>
          <p:cNvPicPr>
            <a:picLocks noChangeAspect="1"/>
          </p:cNvPicPr>
          <p:nvPr userDrawn="1"/>
        </p:nvPicPr>
        <p:blipFill>
          <a:blip r:embed="rId6"/>
          <a:srcRect/>
          <a:stretch>
            <a:fillRect/>
          </a:stretch>
        </p:blipFill>
        <p:spPr bwMode="auto">
          <a:xfrm>
            <a:off x="6926263" y="5961063"/>
            <a:ext cx="1074737" cy="133350"/>
          </a:xfrm>
          <a:prstGeom prst="rect">
            <a:avLst/>
          </a:prstGeom>
          <a:noFill/>
          <a:ln w="9525">
            <a:noFill/>
            <a:miter lim="800000"/>
            <a:headEnd/>
            <a:tailEnd/>
          </a:ln>
        </p:spPr>
      </p:pic>
      <p:pic>
        <p:nvPicPr>
          <p:cNvPr id="1032" name="Picture 13" descr="AnnivGrStandard_White.png"/>
          <p:cNvPicPr>
            <a:picLocks noChangeAspect="1"/>
          </p:cNvPicPr>
          <p:nvPr userDrawn="1"/>
        </p:nvPicPr>
        <p:blipFill rotWithShape="1">
          <a:blip r:embed="rId7"/>
          <a:srcRect t="1" r="84051" b="-10751"/>
          <a:stretch/>
        </p:blipFill>
        <p:spPr bwMode="auto">
          <a:xfrm>
            <a:off x="185739" y="6508750"/>
            <a:ext cx="291934" cy="328778"/>
          </a:xfrm>
          <a:prstGeom prst="rect">
            <a:avLst/>
          </a:prstGeom>
          <a:noFill/>
          <a:ln w="9525">
            <a:noFill/>
            <a:miter lim="800000"/>
            <a:headEnd/>
            <a:tailEnd/>
          </a:ln>
        </p:spPr>
      </p:pic>
      <p:sp>
        <p:nvSpPr>
          <p:cNvPr id="7" name="TextBox 6"/>
          <p:cNvSpPr txBox="1"/>
          <p:nvPr userDrawn="1"/>
        </p:nvSpPr>
        <p:spPr>
          <a:xfrm>
            <a:off x="457200" y="6472515"/>
            <a:ext cx="1606163"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SCOUTS BSA</a:t>
            </a:r>
          </a:p>
        </p:txBody>
      </p:sp>
      <p:sp>
        <p:nvSpPr>
          <p:cNvPr id="2" name="TextBox 1">
            <a:extLst>
              <a:ext uri="{FF2B5EF4-FFF2-40B4-BE49-F238E27FC236}">
                <a16:creationId xmlns:a16="http://schemas.microsoft.com/office/drawing/2014/main" id="{16E6519F-0AD2-43AC-829C-D840BD57BE61}"/>
              </a:ext>
            </a:extLst>
          </p:cNvPr>
          <p:cNvSpPr txBox="1"/>
          <p:nvPr userDrawn="1"/>
        </p:nvSpPr>
        <p:spPr>
          <a:xfrm>
            <a:off x="7381189" y="888064"/>
            <a:ext cx="1442300" cy="261610"/>
          </a:xfrm>
          <a:prstGeom prst="rect">
            <a:avLst/>
          </a:prstGeom>
          <a:noFill/>
        </p:spPr>
        <p:txBody>
          <a:bodyPr wrap="square" rtlCol="0">
            <a:spAutoFit/>
          </a:bodyPr>
          <a:lstStyle/>
          <a:p>
            <a:pPr algn="ctr"/>
            <a:r>
              <a:rPr lang="en-US" sz="1100" b="1" i="1" dirty="0">
                <a:solidFill>
                  <a:srgbClr val="005AA3"/>
                </a:solidFill>
                <a:latin typeface="Helvetica" panose="020B0604020202020204" pitchFamily="34" charset="0"/>
                <a:cs typeface="Helvetica" panose="020B0604020202020204" pitchFamily="34" charset="0"/>
              </a:rPr>
              <a:t>Core Scout Skills</a:t>
            </a:r>
          </a:p>
        </p:txBody>
      </p:sp>
      <p:pic>
        <p:nvPicPr>
          <p:cNvPr id="3" name="Picture 2">
            <a:extLst>
              <a:ext uri="{FF2B5EF4-FFF2-40B4-BE49-F238E27FC236}">
                <a16:creationId xmlns:a16="http://schemas.microsoft.com/office/drawing/2014/main" id="{3AF31D4F-AF91-40D5-8735-30A00D22123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47383" y="266545"/>
            <a:ext cx="666742" cy="298769"/>
          </a:xfrm>
          <a:prstGeom prst="rect">
            <a:avLst/>
          </a:prstGeom>
        </p:spPr>
      </p:pic>
      <p:pic>
        <p:nvPicPr>
          <p:cNvPr id="4" name="Picture 3">
            <a:extLst>
              <a:ext uri="{FF2B5EF4-FFF2-40B4-BE49-F238E27FC236}">
                <a16:creationId xmlns:a16="http://schemas.microsoft.com/office/drawing/2014/main" id="{EF781024-F0F9-4275-8880-59E7D51C226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068843" y="583544"/>
            <a:ext cx="665822" cy="305112"/>
          </a:xfrm>
          <a:prstGeom prst="rect">
            <a:avLst/>
          </a:prstGeom>
        </p:spPr>
      </p:pic>
    </p:spTree>
  </p:cSld>
  <p:clrMap bg1="lt1" tx1="dk1" bg2="lt2" tx2="dk2" accent1="accent1" accent2="accent2" accent3="accent3" accent4="accent4" accent5="accent5" accent6="accent6" hlink="hlink" folHlink="folHlink"/>
  <p:sldLayoutIdLst>
    <p:sldLayoutId id="2147483700" r:id="rId1"/>
    <p:sldLayoutId id="2147483703" r:id="rId2"/>
    <p:sldLayoutId id="2147483704" r:id="rId3"/>
  </p:sldLayoutIdLst>
  <p:hf hdr="0" ftr="0" dt="0"/>
  <p:txStyles>
    <p:titleStyle>
      <a:lvl1pPr algn="l" defTabSz="457200" rtl="0" eaLnBrk="0" fontAlgn="base" hangingPunct="0">
        <a:spcBef>
          <a:spcPct val="0"/>
        </a:spcBef>
        <a:spcAft>
          <a:spcPct val="0"/>
        </a:spcAft>
        <a:defRPr sz="3200" b="1" kern="1200">
          <a:solidFill>
            <a:srgbClr val="CF0031"/>
          </a:solidFill>
          <a:latin typeface="Helvetica"/>
          <a:ea typeface="ヒラギノ角ゴ Pro W3" charset="0"/>
          <a:cs typeface="ヒラギノ角ゴ Pro W3" charset="0"/>
        </a:defRPr>
      </a:lvl1pPr>
      <a:lvl2pPr algn="l" defTabSz="457200" rtl="0" eaLnBrk="0" fontAlgn="base" hangingPunct="0">
        <a:spcBef>
          <a:spcPct val="0"/>
        </a:spcBef>
        <a:spcAft>
          <a:spcPct val="0"/>
        </a:spcAft>
        <a:defRPr sz="3200" b="1">
          <a:solidFill>
            <a:srgbClr val="CF0031"/>
          </a:solidFill>
          <a:latin typeface="Helvetica" charset="0"/>
          <a:ea typeface="ヒラギノ角ゴ Pro W3" charset="0"/>
          <a:cs typeface="ヒラギノ角ゴ Pro W3" charset="0"/>
        </a:defRPr>
      </a:lvl2pPr>
      <a:lvl3pPr algn="l" defTabSz="457200" rtl="0" eaLnBrk="0" fontAlgn="base" hangingPunct="0">
        <a:spcBef>
          <a:spcPct val="0"/>
        </a:spcBef>
        <a:spcAft>
          <a:spcPct val="0"/>
        </a:spcAft>
        <a:defRPr sz="3200" b="1">
          <a:solidFill>
            <a:srgbClr val="CF0031"/>
          </a:solidFill>
          <a:latin typeface="Helvetica" charset="0"/>
          <a:ea typeface="ヒラギノ角ゴ Pro W3" charset="0"/>
          <a:cs typeface="ヒラギノ角ゴ Pro W3" charset="0"/>
        </a:defRPr>
      </a:lvl3pPr>
      <a:lvl4pPr algn="l" defTabSz="457200" rtl="0" eaLnBrk="0" fontAlgn="base" hangingPunct="0">
        <a:spcBef>
          <a:spcPct val="0"/>
        </a:spcBef>
        <a:spcAft>
          <a:spcPct val="0"/>
        </a:spcAft>
        <a:defRPr sz="3200" b="1">
          <a:solidFill>
            <a:srgbClr val="CF0031"/>
          </a:solidFill>
          <a:latin typeface="Helvetica" charset="0"/>
          <a:ea typeface="ヒラギノ角ゴ Pro W3" charset="0"/>
          <a:cs typeface="ヒラギノ角ゴ Pro W3" charset="0"/>
        </a:defRPr>
      </a:lvl4pPr>
      <a:lvl5pPr algn="l" defTabSz="457200" rtl="0" eaLnBrk="0" fontAlgn="base" hangingPunct="0">
        <a:spcBef>
          <a:spcPct val="0"/>
        </a:spcBef>
        <a:spcAft>
          <a:spcPct val="0"/>
        </a:spcAft>
        <a:defRPr sz="3200" b="1">
          <a:solidFill>
            <a:srgbClr val="CF0031"/>
          </a:solidFill>
          <a:latin typeface="Helvetica" charset="0"/>
          <a:ea typeface="ヒラギノ角ゴ Pro W3" charset="0"/>
          <a:cs typeface="ヒラギノ角ゴ Pro W3" charset="0"/>
        </a:defRPr>
      </a:lvl5pPr>
      <a:lvl6pPr marL="457200" algn="l" defTabSz="457200" rtl="0" fontAlgn="base">
        <a:spcBef>
          <a:spcPct val="0"/>
        </a:spcBef>
        <a:spcAft>
          <a:spcPct val="0"/>
        </a:spcAft>
        <a:defRPr sz="3200" b="1">
          <a:solidFill>
            <a:srgbClr val="CF0031"/>
          </a:solidFill>
          <a:latin typeface="Helvetica" charset="0"/>
          <a:ea typeface="ヒラギノ角ゴ Pro W3" charset="0"/>
          <a:cs typeface="ヒラギノ角ゴ Pro W3" charset="0"/>
        </a:defRPr>
      </a:lvl6pPr>
      <a:lvl7pPr marL="914400" algn="l" defTabSz="457200" rtl="0" fontAlgn="base">
        <a:spcBef>
          <a:spcPct val="0"/>
        </a:spcBef>
        <a:spcAft>
          <a:spcPct val="0"/>
        </a:spcAft>
        <a:defRPr sz="3200" b="1">
          <a:solidFill>
            <a:srgbClr val="CF0031"/>
          </a:solidFill>
          <a:latin typeface="Helvetica" charset="0"/>
          <a:ea typeface="ヒラギノ角ゴ Pro W3" charset="0"/>
          <a:cs typeface="ヒラギノ角ゴ Pro W3" charset="0"/>
        </a:defRPr>
      </a:lvl7pPr>
      <a:lvl8pPr marL="1371600" algn="l" defTabSz="457200" rtl="0" fontAlgn="base">
        <a:spcBef>
          <a:spcPct val="0"/>
        </a:spcBef>
        <a:spcAft>
          <a:spcPct val="0"/>
        </a:spcAft>
        <a:defRPr sz="3200" b="1">
          <a:solidFill>
            <a:srgbClr val="CF0031"/>
          </a:solidFill>
          <a:latin typeface="Helvetica" charset="0"/>
          <a:ea typeface="ヒラギノ角ゴ Pro W3" charset="0"/>
          <a:cs typeface="ヒラギノ角ゴ Pro W3" charset="0"/>
        </a:defRPr>
      </a:lvl8pPr>
      <a:lvl9pPr marL="1828800" algn="l" defTabSz="457200" rtl="0" fontAlgn="base">
        <a:spcBef>
          <a:spcPct val="0"/>
        </a:spcBef>
        <a:spcAft>
          <a:spcPct val="0"/>
        </a:spcAft>
        <a:defRPr sz="3200" b="1">
          <a:solidFill>
            <a:srgbClr val="CF0031"/>
          </a:solidFill>
          <a:latin typeface="Helvetica"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30.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customXml" Target="../ink/ink5.xml"/><Relationship Id="rId17" Type="http://schemas.openxmlformats.org/officeDocument/2006/relationships/image" Target="../media/image17.png"/><Relationship Id="rId2" Type="http://schemas.openxmlformats.org/officeDocument/2006/relationships/image" Target="../media/image12.tiff"/><Relationship Id="rId16" Type="http://schemas.openxmlformats.org/officeDocument/2006/relationships/customXml" Target="../ink/ink7.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12.png"/><Relationship Id="rId5" Type="http://schemas.openxmlformats.org/officeDocument/2006/relationships/image" Target="../media/image14.png"/><Relationship Id="rId15" Type="http://schemas.openxmlformats.org/officeDocument/2006/relationships/image" Target="../media/image14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6.png"/><Relationship Id="rId14" Type="http://schemas.openxmlformats.org/officeDocument/2006/relationships/customXml" Target="../ink/ink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hyperlink" Target="https://youtu.be/pxseWKWlMVU"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79B31-738F-8942-B206-D911ADA02BD0}"/>
              </a:ext>
            </a:extLst>
          </p:cNvPr>
          <p:cNvSpPr>
            <a:spLocks noGrp="1"/>
          </p:cNvSpPr>
          <p:nvPr>
            <p:ph type="ctrTitle"/>
          </p:nvPr>
        </p:nvSpPr>
        <p:spPr>
          <a:xfrm>
            <a:off x="1143000" y="1122362"/>
            <a:ext cx="6858000" cy="4028371"/>
          </a:xfrm>
        </p:spPr>
        <p:txBody>
          <a:bodyPr/>
          <a:lstStyle/>
          <a:p>
            <a:r>
              <a:rPr lang="en-US" dirty="0"/>
              <a:t>Map and Compass Training</a:t>
            </a:r>
            <a:br>
              <a:rPr lang="en-US" dirty="0"/>
            </a:br>
            <a:r>
              <a:rPr lang="en-US" dirty="0"/>
              <a:t>(Navigation)</a:t>
            </a:r>
            <a:br>
              <a:rPr lang="en-US" dirty="0"/>
            </a:br>
            <a:br>
              <a:rPr lang="en-US" dirty="0"/>
            </a:br>
            <a:r>
              <a:rPr lang="en-US" dirty="0">
                <a:solidFill>
                  <a:srgbClr val="005AA3"/>
                </a:solidFill>
              </a:rPr>
              <a:t>Kevin Reilly, T1029 ASM</a:t>
            </a:r>
          </a:p>
        </p:txBody>
      </p:sp>
    </p:spTree>
    <p:extLst>
      <p:ext uri="{BB962C8B-B14F-4D97-AF65-F5344CB8AC3E}">
        <p14:creationId xmlns:p14="http://schemas.microsoft.com/office/powerpoint/2010/main" val="3167896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5196E8E-50AF-43CC-8AE9-FABA195F44DE}"/>
              </a:ext>
            </a:extLst>
          </p:cNvPr>
          <p:cNvSpPr>
            <a:spLocks noGrp="1"/>
          </p:cNvSpPr>
          <p:nvPr>
            <p:ph idx="1"/>
          </p:nvPr>
        </p:nvSpPr>
        <p:spPr>
          <a:xfrm>
            <a:off x="457200" y="1600200"/>
            <a:ext cx="4786132" cy="4525963"/>
          </a:xfrm>
        </p:spPr>
        <p:txBody>
          <a:bodyPr/>
          <a:lstStyle/>
          <a:p>
            <a:pPr marL="457200" indent="-457200">
              <a:buFont typeface="+mj-lt"/>
              <a:buAutoNum type="arabicPeriod"/>
            </a:pPr>
            <a:r>
              <a:rPr lang="en-US" sz="2000" dirty="0"/>
              <a:t>Keep the compass flat and point the “direction of travel arrow“ towards the terrain feature you want to get a bearing on.</a:t>
            </a:r>
          </a:p>
          <a:p>
            <a:pPr marL="457200" indent="-457200">
              <a:buFont typeface="+mj-lt"/>
              <a:buAutoNum type="arabicPeriod"/>
            </a:pPr>
            <a:r>
              <a:rPr lang="en-US" sz="2000" dirty="0"/>
              <a:t>Turn the bezel until the “orienting arrow” surrounds the magnetic needle.</a:t>
            </a:r>
          </a:p>
          <a:p>
            <a:pPr marL="457200" indent="-457200">
              <a:buFont typeface="+mj-lt"/>
              <a:buAutoNum type="arabicPeriod"/>
            </a:pPr>
            <a:r>
              <a:rPr lang="en-US" sz="2000" dirty="0"/>
              <a:t>Read the degrees off the bezel ring. In this case the magnetic bearing to the mountain is 88 degrees.</a:t>
            </a:r>
          </a:p>
          <a:p>
            <a:r>
              <a:rPr lang="en-US" sz="2000" b="1" dirty="0">
                <a:solidFill>
                  <a:srgbClr val="CF0031"/>
                </a:solidFill>
              </a:rPr>
              <a:t>Remember, this is a magnetic bearing, it must be converted to true north bearing in order to use it on a map!</a:t>
            </a:r>
          </a:p>
          <a:p>
            <a:endParaRPr lang="en-US" dirty="0"/>
          </a:p>
        </p:txBody>
      </p:sp>
      <p:pic>
        <p:nvPicPr>
          <p:cNvPr id="4" name="Picture 3">
            <a:extLst>
              <a:ext uri="{FF2B5EF4-FFF2-40B4-BE49-F238E27FC236}">
                <a16:creationId xmlns:a16="http://schemas.microsoft.com/office/drawing/2014/main" id="{A6118668-467A-6142-9B30-476E4209DC4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0000"/>
                    </a14:imgEffect>
                  </a14:imgLayer>
                </a14:imgProps>
              </a:ext>
            </a:extLst>
          </a:blip>
          <a:srcRect l="811" t="5456"/>
          <a:stretch/>
        </p:blipFill>
        <p:spPr>
          <a:xfrm>
            <a:off x="5290124" y="1297158"/>
            <a:ext cx="3799702" cy="4829005"/>
          </a:xfrm>
          <a:prstGeom prst="rect">
            <a:avLst/>
          </a:prstGeom>
        </p:spPr>
      </p:pic>
      <p:sp>
        <p:nvSpPr>
          <p:cNvPr id="3" name="Title 2">
            <a:extLst>
              <a:ext uri="{FF2B5EF4-FFF2-40B4-BE49-F238E27FC236}">
                <a16:creationId xmlns:a16="http://schemas.microsoft.com/office/drawing/2014/main" id="{D6E7E86D-37C5-4C08-8120-931BC29521E3}"/>
              </a:ext>
            </a:extLst>
          </p:cNvPr>
          <p:cNvSpPr>
            <a:spLocks noGrp="1"/>
          </p:cNvSpPr>
          <p:nvPr>
            <p:ph type="title"/>
          </p:nvPr>
        </p:nvSpPr>
        <p:spPr/>
        <p:txBody>
          <a:bodyPr/>
          <a:lstStyle/>
          <a:p>
            <a:r>
              <a:rPr lang="en-US" dirty="0"/>
              <a:t>3. Taking a bearing</a:t>
            </a:r>
            <a:br>
              <a:rPr lang="en-US" dirty="0"/>
            </a:br>
            <a:endParaRPr lang="en-US" dirty="0"/>
          </a:p>
        </p:txBody>
      </p:sp>
    </p:spTree>
    <p:extLst>
      <p:ext uri="{BB962C8B-B14F-4D97-AF65-F5344CB8AC3E}">
        <p14:creationId xmlns:p14="http://schemas.microsoft.com/office/powerpoint/2010/main" val="1740524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F74E1F-C2C7-4C73-8AF3-0C2D1787BF7D}"/>
              </a:ext>
            </a:extLst>
          </p:cNvPr>
          <p:cNvSpPr>
            <a:spLocks noGrp="1"/>
          </p:cNvSpPr>
          <p:nvPr>
            <p:ph type="title"/>
          </p:nvPr>
        </p:nvSpPr>
        <p:spPr/>
        <p:txBody>
          <a:bodyPr/>
          <a:lstStyle/>
          <a:p>
            <a:r>
              <a:rPr lang="en-US" dirty="0"/>
              <a:t>4. What is a topographic Map?</a:t>
            </a:r>
          </a:p>
        </p:txBody>
      </p:sp>
      <p:sp>
        <p:nvSpPr>
          <p:cNvPr id="4" name="Content Placeholder 3">
            <a:extLst>
              <a:ext uri="{FF2B5EF4-FFF2-40B4-BE49-F238E27FC236}">
                <a16:creationId xmlns:a16="http://schemas.microsoft.com/office/drawing/2014/main" id="{FDD97F47-2708-4396-90B9-84FC56D2E763}"/>
              </a:ext>
            </a:extLst>
          </p:cNvPr>
          <p:cNvSpPr>
            <a:spLocks noGrp="1"/>
          </p:cNvSpPr>
          <p:nvPr>
            <p:ph idx="1"/>
          </p:nvPr>
        </p:nvSpPr>
        <p:spPr/>
        <p:txBody>
          <a:bodyPr/>
          <a:lstStyle/>
          <a:p>
            <a:r>
              <a:rPr lang="en-US" dirty="0"/>
              <a:t>A topographic map is a type of map that provides a 2-dimensional representation of 3-dimensional terrain with the use of contour lines that connect points of equal elevation. Topographic maps also include symbols and colors to show both natural and artificial features.</a:t>
            </a:r>
          </a:p>
          <a:p>
            <a:endParaRPr lang="en-US" dirty="0"/>
          </a:p>
        </p:txBody>
      </p:sp>
    </p:spTree>
    <p:extLst>
      <p:ext uri="{BB962C8B-B14F-4D97-AF65-F5344CB8AC3E}">
        <p14:creationId xmlns:p14="http://schemas.microsoft.com/office/powerpoint/2010/main" val="1428037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F370838-57B5-4894-89B3-9CE559259FE6}"/>
              </a:ext>
            </a:extLst>
          </p:cNvPr>
          <p:cNvGrpSpPr/>
          <p:nvPr/>
        </p:nvGrpSpPr>
        <p:grpSpPr>
          <a:xfrm>
            <a:off x="325682" y="1371599"/>
            <a:ext cx="8922490" cy="5382229"/>
            <a:chOff x="1052680" y="1257695"/>
            <a:chExt cx="7396946" cy="4376233"/>
          </a:xfrm>
        </p:grpSpPr>
        <p:pic>
          <p:nvPicPr>
            <p:cNvPr id="2" name="Picture 1">
              <a:extLst>
                <a:ext uri="{FF2B5EF4-FFF2-40B4-BE49-F238E27FC236}">
                  <a16:creationId xmlns:a16="http://schemas.microsoft.com/office/drawing/2014/main" id="{77589D38-073B-1D4A-A501-6D7E5AE1B018}"/>
                </a:ext>
              </a:extLst>
            </p:cNvPr>
            <p:cNvPicPr>
              <a:picLocks noChangeAspect="1"/>
            </p:cNvPicPr>
            <p:nvPr/>
          </p:nvPicPr>
          <p:blipFill rotWithShape="1">
            <a:blip r:embed="rId2"/>
            <a:srcRect l="754" t="2007" r="925"/>
            <a:stretch/>
          </p:blipFill>
          <p:spPr>
            <a:xfrm>
              <a:off x="1052680" y="1257695"/>
              <a:ext cx="5813351" cy="2508337"/>
            </a:xfrm>
            <a:prstGeom prst="rect">
              <a:avLst/>
            </a:prstGeom>
          </p:spPr>
        </p:pic>
        <p:pic>
          <p:nvPicPr>
            <p:cNvPr id="4" name="Picture 3" descr="A picture containing text, map&#10;&#10;Description automatically generated">
              <a:extLst>
                <a:ext uri="{FF2B5EF4-FFF2-40B4-BE49-F238E27FC236}">
                  <a16:creationId xmlns:a16="http://schemas.microsoft.com/office/drawing/2014/main" id="{CB868A03-F989-DA4B-BADC-F0FEF7810BC8}"/>
                </a:ext>
              </a:extLst>
            </p:cNvPr>
            <p:cNvPicPr>
              <a:picLocks noChangeAspect="1"/>
            </p:cNvPicPr>
            <p:nvPr/>
          </p:nvPicPr>
          <p:blipFill rotWithShape="1">
            <a:blip r:embed="rId3"/>
            <a:srcRect t="39892"/>
            <a:stretch/>
          </p:blipFill>
          <p:spPr>
            <a:xfrm>
              <a:off x="1383300" y="3855632"/>
              <a:ext cx="6226630" cy="1778296"/>
            </a:xfrm>
            <a:prstGeom prst="rect">
              <a:avLst/>
            </a:prstGeom>
          </p:spPr>
        </p:pic>
        <p:sp>
          <p:nvSpPr>
            <p:cNvPr id="5" name="TextBox 4">
              <a:extLst>
                <a:ext uri="{FF2B5EF4-FFF2-40B4-BE49-F238E27FC236}">
                  <a16:creationId xmlns:a16="http://schemas.microsoft.com/office/drawing/2014/main" id="{D9303191-753A-6E47-A9CA-5CE041FDA489}"/>
                </a:ext>
              </a:extLst>
            </p:cNvPr>
            <p:cNvSpPr txBox="1"/>
            <p:nvPr/>
          </p:nvSpPr>
          <p:spPr>
            <a:xfrm>
              <a:off x="6913821" y="1582922"/>
              <a:ext cx="1535805" cy="369332"/>
            </a:xfrm>
            <a:prstGeom prst="rect">
              <a:avLst/>
            </a:prstGeom>
            <a:noFill/>
          </p:spPr>
          <p:txBody>
            <a:bodyPr wrap="none" rtlCol="0">
              <a:spAutoFit/>
            </a:bodyPr>
            <a:lstStyle/>
            <a:p>
              <a:r>
                <a:rPr lang="en-US" dirty="0"/>
                <a:t>Contour lines</a:t>
              </a:r>
            </a:p>
          </p:txBody>
        </p:sp>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BC34D427-7ECE-884B-86AE-9B0DCA1B4A48}"/>
                    </a:ext>
                  </a:extLst>
                </p14:cNvPr>
                <p14:cNvContentPartPr/>
                <p14:nvPr/>
              </p14:nvContentPartPr>
              <p14:xfrm>
                <a:off x="5872161" y="1636571"/>
                <a:ext cx="1011690" cy="106110"/>
              </p14:xfrm>
            </p:contentPart>
          </mc:Choice>
          <mc:Fallback>
            <p:pic>
              <p:nvPicPr>
                <p:cNvPr id="6" name="Ink 5">
                  <a:extLst>
                    <a:ext uri="{FF2B5EF4-FFF2-40B4-BE49-F238E27FC236}">
                      <a16:creationId xmlns:a16="http://schemas.microsoft.com/office/drawing/2014/main" id="{BC34D427-7ECE-884B-86AE-9B0DCA1B4A48}"/>
                    </a:ext>
                  </a:extLst>
                </p:cNvPr>
                <p:cNvPicPr/>
                <p:nvPr/>
              </p:nvPicPr>
              <p:blipFill>
                <a:blip r:embed="rId5"/>
                <a:stretch>
                  <a:fillRect/>
                </a:stretch>
              </p:blipFill>
              <p:spPr>
                <a:xfrm>
                  <a:off x="5864700" y="1629283"/>
                  <a:ext cx="1026313" cy="120394"/>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Ink 9">
                  <a:extLst>
                    <a:ext uri="{FF2B5EF4-FFF2-40B4-BE49-F238E27FC236}">
                      <a16:creationId xmlns:a16="http://schemas.microsoft.com/office/drawing/2014/main" id="{DD6DAB27-6D89-8648-9A04-38FA820192D7}"/>
                    </a:ext>
                  </a:extLst>
                </p14:cNvPr>
                <p14:cNvContentPartPr/>
                <p14:nvPr/>
              </p14:nvContentPartPr>
              <p14:xfrm>
                <a:off x="6169701" y="1762121"/>
                <a:ext cx="1217970" cy="3138210"/>
              </p14:xfrm>
            </p:contentPart>
          </mc:Choice>
          <mc:Fallback>
            <p:pic>
              <p:nvPicPr>
                <p:cNvPr id="10" name="Ink 9">
                  <a:extLst>
                    <a:ext uri="{FF2B5EF4-FFF2-40B4-BE49-F238E27FC236}">
                      <a16:creationId xmlns:a16="http://schemas.microsoft.com/office/drawing/2014/main" id="{DD6DAB27-6D89-8648-9A04-38FA820192D7}"/>
                    </a:ext>
                  </a:extLst>
                </p:cNvPr>
                <p:cNvPicPr/>
                <p:nvPr/>
              </p:nvPicPr>
              <p:blipFill>
                <a:blip r:embed="rId7"/>
                <a:stretch>
                  <a:fillRect/>
                </a:stretch>
              </p:blipFill>
              <p:spPr>
                <a:xfrm>
                  <a:off x="6162238" y="1754803"/>
                  <a:ext cx="1232598" cy="3152553"/>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2" name="Ink 11">
                  <a:extLst>
                    <a:ext uri="{FF2B5EF4-FFF2-40B4-BE49-F238E27FC236}">
                      <a16:creationId xmlns:a16="http://schemas.microsoft.com/office/drawing/2014/main" id="{6DE6AC69-6FFE-4C44-BBBB-1DACF2640AF3}"/>
                    </a:ext>
                  </a:extLst>
                </p14:cNvPr>
                <p14:cNvContentPartPr/>
                <p14:nvPr/>
              </p14:nvContentPartPr>
              <p14:xfrm>
                <a:off x="6112461" y="4874141"/>
                <a:ext cx="97740" cy="45900"/>
              </p14:xfrm>
            </p:contentPart>
          </mc:Choice>
          <mc:Fallback>
            <p:pic>
              <p:nvPicPr>
                <p:cNvPr id="12" name="Ink 11">
                  <a:extLst>
                    <a:ext uri="{FF2B5EF4-FFF2-40B4-BE49-F238E27FC236}">
                      <a16:creationId xmlns:a16="http://schemas.microsoft.com/office/drawing/2014/main" id="{6DE6AC69-6FFE-4C44-BBBB-1DACF2640AF3}"/>
                    </a:ext>
                  </a:extLst>
                </p:cNvPr>
                <p:cNvPicPr/>
                <p:nvPr/>
              </p:nvPicPr>
              <p:blipFill>
                <a:blip r:embed="rId9"/>
                <a:stretch>
                  <a:fillRect/>
                </a:stretch>
              </p:blipFill>
              <p:spPr>
                <a:xfrm>
                  <a:off x="6105011" y="4866832"/>
                  <a:ext cx="112341" cy="60225"/>
                </a:xfrm>
                <a:prstGeom prst="rect">
                  <a:avLst/>
                </a:prstGeom>
              </p:spPr>
            </p:pic>
          </mc:Fallback>
        </mc:AlternateContent>
        <p:grpSp>
          <p:nvGrpSpPr>
            <p:cNvPr id="14" name="Group 13">
              <a:extLst>
                <a:ext uri="{FF2B5EF4-FFF2-40B4-BE49-F238E27FC236}">
                  <a16:creationId xmlns:a16="http://schemas.microsoft.com/office/drawing/2014/main" id="{B281445B-254E-7A46-A32C-DEA55B6B0FA3}"/>
                </a:ext>
              </a:extLst>
            </p:cNvPr>
            <p:cNvGrpSpPr/>
            <p:nvPr/>
          </p:nvGrpSpPr>
          <p:grpSpPr>
            <a:xfrm>
              <a:off x="6054951" y="1759691"/>
              <a:ext cx="840510" cy="1406970"/>
              <a:chOff x="8073268" y="1203254"/>
              <a:chExt cx="1120680" cy="1875960"/>
            </a:xfrm>
          </p:grpSpPr>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0FD386D5-C8E5-2947-8A48-7237A36212A9}"/>
                      </a:ext>
                    </a:extLst>
                  </p14:cNvPr>
                  <p14:cNvContentPartPr/>
                  <p14:nvPr/>
                </p14:nvContentPartPr>
                <p14:xfrm>
                  <a:off x="8098828" y="1203254"/>
                  <a:ext cx="1095120" cy="1831680"/>
                </p14:xfrm>
              </p:contentPart>
            </mc:Choice>
            <mc:Fallback xmlns="">
              <p:pic>
                <p:nvPicPr>
                  <p:cNvPr id="7" name="Ink 6">
                    <a:extLst>
                      <a:ext uri="{FF2B5EF4-FFF2-40B4-BE49-F238E27FC236}">
                        <a16:creationId xmlns:a16="http://schemas.microsoft.com/office/drawing/2014/main" id="{0FD386D5-C8E5-2947-8A48-7237A36212A9}"/>
                      </a:ext>
                    </a:extLst>
                  </p:cNvPr>
                  <p:cNvPicPr/>
                  <p:nvPr/>
                </p:nvPicPr>
                <p:blipFill>
                  <a:blip r:embed="rId11"/>
                  <a:stretch>
                    <a:fillRect/>
                  </a:stretch>
                </p:blipFill>
                <p:spPr>
                  <a:xfrm>
                    <a:off x="8089828" y="1194614"/>
                    <a:ext cx="1112760" cy="1849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CBDDFE25-3834-9546-963F-CE2D03264BF4}"/>
                      </a:ext>
                    </a:extLst>
                  </p14:cNvPr>
                  <p14:cNvContentPartPr/>
                  <p14:nvPr/>
                </p14:nvContentPartPr>
                <p14:xfrm>
                  <a:off x="8086948" y="2962934"/>
                  <a:ext cx="83160" cy="104040"/>
                </p14:xfrm>
              </p:contentPart>
            </mc:Choice>
            <mc:Fallback xmlns="">
              <p:pic>
                <p:nvPicPr>
                  <p:cNvPr id="8" name="Ink 7">
                    <a:extLst>
                      <a:ext uri="{FF2B5EF4-FFF2-40B4-BE49-F238E27FC236}">
                        <a16:creationId xmlns:a16="http://schemas.microsoft.com/office/drawing/2014/main" id="{CBDDFE25-3834-9546-963F-CE2D03264BF4}"/>
                      </a:ext>
                    </a:extLst>
                  </p:cNvPr>
                  <p:cNvPicPr/>
                  <p:nvPr/>
                </p:nvPicPr>
                <p:blipFill>
                  <a:blip r:embed="rId13"/>
                  <a:stretch>
                    <a:fillRect/>
                  </a:stretch>
                </p:blipFill>
                <p:spPr>
                  <a:xfrm>
                    <a:off x="8077948" y="2954294"/>
                    <a:ext cx="10080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57DE7432-B935-AA42-81F4-56441DA9DB7E}"/>
                      </a:ext>
                    </a:extLst>
                  </p14:cNvPr>
                  <p14:cNvContentPartPr/>
                  <p14:nvPr/>
                </p14:nvContentPartPr>
                <p14:xfrm>
                  <a:off x="8073268" y="2971214"/>
                  <a:ext cx="100440" cy="108000"/>
                </p14:xfrm>
              </p:contentPart>
            </mc:Choice>
            <mc:Fallback xmlns="">
              <p:pic>
                <p:nvPicPr>
                  <p:cNvPr id="13" name="Ink 12">
                    <a:extLst>
                      <a:ext uri="{FF2B5EF4-FFF2-40B4-BE49-F238E27FC236}">
                        <a16:creationId xmlns:a16="http://schemas.microsoft.com/office/drawing/2014/main" id="{57DE7432-B935-AA42-81F4-56441DA9DB7E}"/>
                      </a:ext>
                    </a:extLst>
                  </p:cNvPr>
                  <p:cNvPicPr/>
                  <p:nvPr/>
                </p:nvPicPr>
                <p:blipFill>
                  <a:blip r:embed="rId15"/>
                  <a:stretch>
                    <a:fillRect/>
                  </a:stretch>
                </p:blipFill>
                <p:spPr>
                  <a:xfrm>
                    <a:off x="8064268" y="2962214"/>
                    <a:ext cx="118080" cy="125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
              <p14:nvContentPartPr>
                <p14:cNvPr id="15" name="Ink 14">
                  <a:extLst>
                    <a:ext uri="{FF2B5EF4-FFF2-40B4-BE49-F238E27FC236}">
                      <a16:creationId xmlns:a16="http://schemas.microsoft.com/office/drawing/2014/main" id="{95A51261-CBF5-984C-A285-83A859474D71}"/>
                    </a:ext>
                  </a:extLst>
                </p14:cNvPr>
                <p14:cNvContentPartPr/>
                <p14:nvPr/>
              </p14:nvContentPartPr>
              <p14:xfrm>
                <a:off x="5911041" y="1646831"/>
                <a:ext cx="81270" cy="109080"/>
              </p14:xfrm>
            </p:contentPart>
          </mc:Choice>
          <mc:Fallback>
            <p:pic>
              <p:nvPicPr>
                <p:cNvPr id="15" name="Ink 14">
                  <a:extLst>
                    <a:ext uri="{FF2B5EF4-FFF2-40B4-BE49-F238E27FC236}">
                      <a16:creationId xmlns:a16="http://schemas.microsoft.com/office/drawing/2014/main" id="{95A51261-CBF5-984C-A285-83A859474D71}"/>
                    </a:ext>
                  </a:extLst>
                </p:cNvPr>
                <p:cNvPicPr/>
                <p:nvPr/>
              </p:nvPicPr>
              <p:blipFill>
                <a:blip r:embed="rId17"/>
                <a:stretch>
                  <a:fillRect/>
                </a:stretch>
              </p:blipFill>
              <p:spPr>
                <a:xfrm>
                  <a:off x="5903571" y="1639520"/>
                  <a:ext cx="95911" cy="123410"/>
                </a:xfrm>
                <a:prstGeom prst="rect">
                  <a:avLst/>
                </a:prstGeom>
              </p:spPr>
            </p:pic>
          </mc:Fallback>
        </mc:AlternateContent>
      </p:grpSp>
      <p:sp>
        <p:nvSpPr>
          <p:cNvPr id="9" name="Title 8">
            <a:extLst>
              <a:ext uri="{FF2B5EF4-FFF2-40B4-BE49-F238E27FC236}">
                <a16:creationId xmlns:a16="http://schemas.microsoft.com/office/drawing/2014/main" id="{EA799A8A-25D3-4AB1-ACEE-553A598D1D8A}"/>
              </a:ext>
            </a:extLst>
          </p:cNvPr>
          <p:cNvSpPr>
            <a:spLocks noGrp="1"/>
          </p:cNvSpPr>
          <p:nvPr>
            <p:ph type="title"/>
          </p:nvPr>
        </p:nvSpPr>
        <p:spPr/>
        <p:txBody>
          <a:bodyPr/>
          <a:lstStyle/>
          <a:p>
            <a:r>
              <a:rPr lang="en-US" dirty="0"/>
              <a:t>4. Topographic Map Concepts</a:t>
            </a:r>
          </a:p>
        </p:txBody>
      </p:sp>
      <p:sp>
        <p:nvSpPr>
          <p:cNvPr id="11" name="Content Placeholder 10">
            <a:extLst>
              <a:ext uri="{FF2B5EF4-FFF2-40B4-BE49-F238E27FC236}">
                <a16:creationId xmlns:a16="http://schemas.microsoft.com/office/drawing/2014/main" id="{4E93FD25-D1BA-425C-A39B-7399A7E6394D}"/>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503981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24449052-C083-B448-82B4-0E6DF612B948}"/>
              </a:ext>
            </a:extLst>
          </p:cNvPr>
          <p:cNvPicPr>
            <a:picLocks noChangeAspect="1"/>
          </p:cNvPicPr>
          <p:nvPr/>
        </p:nvPicPr>
        <p:blipFill rotWithShape="1">
          <a:blip r:embed="rId2"/>
          <a:srcRect t="7766"/>
          <a:stretch/>
        </p:blipFill>
        <p:spPr>
          <a:xfrm>
            <a:off x="0" y="1349175"/>
            <a:ext cx="9144000" cy="5078627"/>
          </a:xfrm>
          <a:prstGeom prst="rect">
            <a:avLst/>
          </a:prstGeom>
        </p:spPr>
      </p:pic>
      <p:sp>
        <p:nvSpPr>
          <p:cNvPr id="10" name="Rectangle 9">
            <a:extLst>
              <a:ext uri="{FF2B5EF4-FFF2-40B4-BE49-F238E27FC236}">
                <a16:creationId xmlns:a16="http://schemas.microsoft.com/office/drawing/2014/main" id="{23FD0843-3040-7648-B317-66A28D022F88}"/>
              </a:ext>
            </a:extLst>
          </p:cNvPr>
          <p:cNvSpPr/>
          <p:nvPr/>
        </p:nvSpPr>
        <p:spPr>
          <a:xfrm>
            <a:off x="3035596" y="922123"/>
            <a:ext cx="4595924" cy="369332"/>
          </a:xfrm>
          <a:prstGeom prst="rect">
            <a:avLst/>
          </a:prstGeom>
          <a:noFill/>
        </p:spPr>
        <p:txBody>
          <a:bodyPr wrap="square">
            <a:spAutoFit/>
          </a:bodyPr>
          <a:lstStyle/>
          <a:p>
            <a:r>
              <a:rPr lang="en-US" dirty="0">
                <a:solidFill>
                  <a:schemeClr val="bg1"/>
                </a:solidFill>
              </a:rPr>
              <a:t>5.  Symbols on a topographic map.</a:t>
            </a:r>
          </a:p>
        </p:txBody>
      </p:sp>
      <p:sp>
        <p:nvSpPr>
          <p:cNvPr id="2" name="Title 1">
            <a:extLst>
              <a:ext uri="{FF2B5EF4-FFF2-40B4-BE49-F238E27FC236}">
                <a16:creationId xmlns:a16="http://schemas.microsoft.com/office/drawing/2014/main" id="{C7DBDC65-2567-4180-899E-2F7C7ED41361}"/>
              </a:ext>
            </a:extLst>
          </p:cNvPr>
          <p:cNvSpPr>
            <a:spLocks noGrp="1"/>
          </p:cNvSpPr>
          <p:nvPr>
            <p:ph type="title"/>
          </p:nvPr>
        </p:nvSpPr>
        <p:spPr/>
        <p:txBody>
          <a:bodyPr/>
          <a:lstStyle/>
          <a:p>
            <a:r>
              <a:rPr lang="en-US" dirty="0"/>
              <a:t>4. Topographic Map Concepts</a:t>
            </a:r>
          </a:p>
        </p:txBody>
      </p:sp>
      <p:sp>
        <p:nvSpPr>
          <p:cNvPr id="4" name="Content Placeholder 3">
            <a:extLst>
              <a:ext uri="{FF2B5EF4-FFF2-40B4-BE49-F238E27FC236}">
                <a16:creationId xmlns:a16="http://schemas.microsoft.com/office/drawing/2014/main" id="{C2B14A7C-D115-4E90-840C-5EB15094E0B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01581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F4C494FB-BB17-1346-BAA3-F314C070B00E}"/>
              </a:ext>
            </a:extLst>
          </p:cNvPr>
          <p:cNvPicPr>
            <a:picLocks noChangeAspect="1"/>
          </p:cNvPicPr>
          <p:nvPr/>
        </p:nvPicPr>
        <p:blipFill rotWithShape="1">
          <a:blip r:embed="rId2"/>
          <a:srcRect t="7008"/>
          <a:stretch/>
        </p:blipFill>
        <p:spPr>
          <a:xfrm>
            <a:off x="8050" y="1540157"/>
            <a:ext cx="9135950" cy="5143500"/>
          </a:xfrm>
          <a:prstGeom prst="rect">
            <a:avLst/>
          </a:prstGeom>
        </p:spPr>
      </p:pic>
      <p:sp>
        <p:nvSpPr>
          <p:cNvPr id="3" name="Rectangle 2">
            <a:extLst>
              <a:ext uri="{FF2B5EF4-FFF2-40B4-BE49-F238E27FC236}">
                <a16:creationId xmlns:a16="http://schemas.microsoft.com/office/drawing/2014/main" id="{9C71A805-BAD8-DF4D-8184-724E1D9A553A}"/>
              </a:ext>
            </a:extLst>
          </p:cNvPr>
          <p:cNvSpPr/>
          <p:nvPr/>
        </p:nvSpPr>
        <p:spPr>
          <a:xfrm>
            <a:off x="3035596" y="922123"/>
            <a:ext cx="4595924" cy="369332"/>
          </a:xfrm>
          <a:prstGeom prst="rect">
            <a:avLst/>
          </a:prstGeom>
          <a:noFill/>
        </p:spPr>
        <p:txBody>
          <a:bodyPr wrap="square">
            <a:spAutoFit/>
          </a:bodyPr>
          <a:lstStyle/>
          <a:p>
            <a:r>
              <a:rPr lang="en-US" dirty="0">
                <a:solidFill>
                  <a:schemeClr val="bg1"/>
                </a:solidFill>
              </a:rPr>
              <a:t>5.  Symbols on a topographic map.</a:t>
            </a:r>
          </a:p>
        </p:txBody>
      </p:sp>
      <p:sp>
        <p:nvSpPr>
          <p:cNvPr id="4" name="Title 3">
            <a:extLst>
              <a:ext uri="{FF2B5EF4-FFF2-40B4-BE49-F238E27FC236}">
                <a16:creationId xmlns:a16="http://schemas.microsoft.com/office/drawing/2014/main" id="{26B870E9-0D53-4C7F-9D51-102C9D33C154}"/>
              </a:ext>
            </a:extLst>
          </p:cNvPr>
          <p:cNvSpPr>
            <a:spLocks noGrp="1"/>
          </p:cNvSpPr>
          <p:nvPr>
            <p:ph type="title"/>
          </p:nvPr>
        </p:nvSpPr>
        <p:spPr/>
        <p:txBody>
          <a:bodyPr/>
          <a:lstStyle/>
          <a:p>
            <a:r>
              <a:rPr lang="en-US" dirty="0"/>
              <a:t>5. Topographic Map Symbols</a:t>
            </a:r>
          </a:p>
        </p:txBody>
      </p:sp>
      <p:sp>
        <p:nvSpPr>
          <p:cNvPr id="5" name="Content Placeholder 4">
            <a:extLst>
              <a:ext uri="{FF2B5EF4-FFF2-40B4-BE49-F238E27FC236}">
                <a16:creationId xmlns:a16="http://schemas.microsoft.com/office/drawing/2014/main" id="{2E01767E-0FCB-4A1C-85B0-41C11297E4A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23532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90AB5B6F-20C5-E249-9D05-EFA47D4DA559}"/>
              </a:ext>
            </a:extLst>
          </p:cNvPr>
          <p:cNvPicPr>
            <a:picLocks noChangeAspect="1"/>
          </p:cNvPicPr>
          <p:nvPr/>
        </p:nvPicPr>
        <p:blipFill rotWithShape="1">
          <a:blip r:embed="rId2"/>
          <a:srcRect t="9765"/>
          <a:stretch/>
        </p:blipFill>
        <p:spPr>
          <a:xfrm>
            <a:off x="-1519" y="1317058"/>
            <a:ext cx="9145519" cy="5069360"/>
          </a:xfrm>
          <a:prstGeom prst="rect">
            <a:avLst/>
          </a:prstGeom>
        </p:spPr>
      </p:pic>
      <p:sp>
        <p:nvSpPr>
          <p:cNvPr id="4" name="Title 3">
            <a:extLst>
              <a:ext uri="{FF2B5EF4-FFF2-40B4-BE49-F238E27FC236}">
                <a16:creationId xmlns:a16="http://schemas.microsoft.com/office/drawing/2014/main" id="{FD8B9D36-5889-4FA9-9405-5943182F8D34}"/>
              </a:ext>
            </a:extLst>
          </p:cNvPr>
          <p:cNvSpPr>
            <a:spLocks noGrp="1"/>
          </p:cNvSpPr>
          <p:nvPr>
            <p:ph type="title"/>
          </p:nvPr>
        </p:nvSpPr>
        <p:spPr/>
        <p:txBody>
          <a:bodyPr/>
          <a:lstStyle/>
          <a:p>
            <a:r>
              <a:rPr lang="en-US" dirty="0"/>
              <a:t>5. Topographic Map Symbols</a:t>
            </a:r>
          </a:p>
        </p:txBody>
      </p:sp>
      <p:sp>
        <p:nvSpPr>
          <p:cNvPr id="5" name="Content Placeholder 4">
            <a:extLst>
              <a:ext uri="{FF2B5EF4-FFF2-40B4-BE49-F238E27FC236}">
                <a16:creationId xmlns:a16="http://schemas.microsoft.com/office/drawing/2014/main" id="{D68EE344-7766-4750-AC92-A0F0AFCDEB0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85529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7088ED0-3EE5-48A9-94D0-48607500FC88}"/>
              </a:ext>
            </a:extLst>
          </p:cNvPr>
          <p:cNvSpPr>
            <a:spLocks noGrp="1"/>
          </p:cNvSpPr>
          <p:nvPr>
            <p:ph idx="1"/>
          </p:nvPr>
        </p:nvSpPr>
        <p:spPr/>
        <p:txBody>
          <a:bodyPr/>
          <a:lstStyle/>
          <a:p>
            <a:endParaRPr lang="en-US" dirty="0"/>
          </a:p>
        </p:txBody>
      </p:sp>
      <p:grpSp>
        <p:nvGrpSpPr>
          <p:cNvPr id="13" name="Group 12">
            <a:extLst>
              <a:ext uri="{FF2B5EF4-FFF2-40B4-BE49-F238E27FC236}">
                <a16:creationId xmlns:a16="http://schemas.microsoft.com/office/drawing/2014/main" id="{E38EE161-E900-45B6-A53E-8F4540FAFDEB}"/>
              </a:ext>
            </a:extLst>
          </p:cNvPr>
          <p:cNvGrpSpPr/>
          <p:nvPr/>
        </p:nvGrpSpPr>
        <p:grpSpPr>
          <a:xfrm>
            <a:off x="63662" y="1572035"/>
            <a:ext cx="9080338" cy="5118131"/>
            <a:chOff x="914191" y="1572036"/>
            <a:chExt cx="6862914" cy="3960913"/>
          </a:xfrm>
        </p:grpSpPr>
        <p:pic>
          <p:nvPicPr>
            <p:cNvPr id="2" name="Picture 1" descr="A close up of text on a white background&#10;&#10;Description automatically generated">
              <a:extLst>
                <a:ext uri="{FF2B5EF4-FFF2-40B4-BE49-F238E27FC236}">
                  <a16:creationId xmlns:a16="http://schemas.microsoft.com/office/drawing/2014/main" id="{AD5F2029-07B4-2F4F-B5AA-78E1C37B36B7}"/>
                </a:ext>
              </a:extLst>
            </p:cNvPr>
            <p:cNvPicPr>
              <a:picLocks noChangeAspect="1"/>
            </p:cNvPicPr>
            <p:nvPr/>
          </p:nvPicPr>
          <p:blipFill rotWithShape="1">
            <a:blip r:embed="rId2"/>
            <a:srcRect l="49784" t="63343" r="1131" b="23596"/>
            <a:stretch/>
          </p:blipFill>
          <p:spPr>
            <a:xfrm>
              <a:off x="4396031" y="2753506"/>
              <a:ext cx="3381074" cy="1195515"/>
            </a:xfrm>
            <a:prstGeom prst="rect">
              <a:avLst/>
            </a:prstGeom>
          </p:spPr>
        </p:pic>
        <p:pic>
          <p:nvPicPr>
            <p:cNvPr id="6" name="Picture 5" descr="A close up of text on a white background&#10;&#10;Description automatically generated">
              <a:extLst>
                <a:ext uri="{FF2B5EF4-FFF2-40B4-BE49-F238E27FC236}">
                  <a16:creationId xmlns:a16="http://schemas.microsoft.com/office/drawing/2014/main" id="{0875BC2C-2277-5242-B318-C651F1901E85}"/>
                </a:ext>
              </a:extLst>
            </p:cNvPr>
            <p:cNvPicPr>
              <a:picLocks noChangeAspect="1"/>
            </p:cNvPicPr>
            <p:nvPr/>
          </p:nvPicPr>
          <p:blipFill rotWithShape="1">
            <a:blip r:embed="rId2"/>
            <a:srcRect l="1152" t="54803" r="50000" b="20577"/>
            <a:stretch/>
          </p:blipFill>
          <p:spPr>
            <a:xfrm>
              <a:off x="914191" y="3351263"/>
              <a:ext cx="3257311" cy="2181686"/>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BDDEF937-38D0-8F4A-9BA3-330D7C4667C0}"/>
                </a:ext>
              </a:extLst>
            </p:cNvPr>
            <p:cNvPicPr>
              <a:picLocks noChangeAspect="1"/>
            </p:cNvPicPr>
            <p:nvPr/>
          </p:nvPicPr>
          <p:blipFill rotWithShape="1">
            <a:blip r:embed="rId2"/>
            <a:srcRect l="49675" t="44352" r="1175" b="45153"/>
            <a:stretch/>
          </p:blipFill>
          <p:spPr>
            <a:xfrm>
              <a:off x="4446636" y="1572036"/>
              <a:ext cx="3279866" cy="930667"/>
            </a:xfrm>
            <a:prstGeom prst="rect">
              <a:avLst/>
            </a:prstGeom>
          </p:spPr>
        </p:pic>
        <p:pic>
          <p:nvPicPr>
            <p:cNvPr id="10" name="Picture 9" descr="A close up of text on a white background&#10;&#10;Description automatically generated">
              <a:extLst>
                <a:ext uri="{FF2B5EF4-FFF2-40B4-BE49-F238E27FC236}">
                  <a16:creationId xmlns:a16="http://schemas.microsoft.com/office/drawing/2014/main" id="{795DF20D-CFAC-8D41-8E09-AC20FCA48A18}"/>
                </a:ext>
              </a:extLst>
            </p:cNvPr>
            <p:cNvPicPr>
              <a:picLocks noChangeAspect="1"/>
            </p:cNvPicPr>
            <p:nvPr/>
          </p:nvPicPr>
          <p:blipFill rotWithShape="1">
            <a:blip r:embed="rId2"/>
            <a:srcRect l="49908" t="86656" r="1463" b="818"/>
            <a:stretch/>
          </p:blipFill>
          <p:spPr>
            <a:xfrm>
              <a:off x="4350381" y="4217027"/>
              <a:ext cx="3376121" cy="1155673"/>
            </a:xfrm>
            <a:prstGeom prst="rect">
              <a:avLst/>
            </a:prstGeom>
          </p:spPr>
        </p:pic>
        <p:pic>
          <p:nvPicPr>
            <p:cNvPr id="11" name="Picture 10" descr="A close up of text on a white background&#10;&#10;Description automatically generated">
              <a:extLst>
                <a:ext uri="{FF2B5EF4-FFF2-40B4-BE49-F238E27FC236}">
                  <a16:creationId xmlns:a16="http://schemas.microsoft.com/office/drawing/2014/main" id="{C728F0E0-3EE4-7845-9ED9-6319CAB36C35}"/>
                </a:ext>
              </a:extLst>
            </p:cNvPr>
            <p:cNvPicPr>
              <a:picLocks noChangeAspect="1"/>
            </p:cNvPicPr>
            <p:nvPr/>
          </p:nvPicPr>
          <p:blipFill rotWithShape="1">
            <a:blip r:embed="rId2"/>
            <a:srcRect t="6594" r="49662" b="73443"/>
            <a:stretch/>
          </p:blipFill>
          <p:spPr>
            <a:xfrm>
              <a:off x="914191" y="1572037"/>
              <a:ext cx="3376120" cy="1779227"/>
            </a:xfrm>
            <a:prstGeom prst="rect">
              <a:avLst/>
            </a:prstGeom>
          </p:spPr>
        </p:pic>
      </p:grpSp>
      <p:sp>
        <p:nvSpPr>
          <p:cNvPr id="3" name="Title 2">
            <a:extLst>
              <a:ext uri="{FF2B5EF4-FFF2-40B4-BE49-F238E27FC236}">
                <a16:creationId xmlns:a16="http://schemas.microsoft.com/office/drawing/2014/main" id="{3049F476-E963-4DA1-9513-79428FF58294}"/>
              </a:ext>
            </a:extLst>
          </p:cNvPr>
          <p:cNvSpPr>
            <a:spLocks noGrp="1"/>
          </p:cNvSpPr>
          <p:nvPr>
            <p:ph type="title"/>
          </p:nvPr>
        </p:nvSpPr>
        <p:spPr/>
        <p:txBody>
          <a:bodyPr/>
          <a:lstStyle/>
          <a:p>
            <a:r>
              <a:rPr lang="en-US" dirty="0"/>
              <a:t>5. Topographic Map Symbols</a:t>
            </a:r>
          </a:p>
        </p:txBody>
      </p:sp>
    </p:spTree>
    <p:extLst>
      <p:ext uri="{BB962C8B-B14F-4D97-AF65-F5344CB8AC3E}">
        <p14:creationId xmlns:p14="http://schemas.microsoft.com/office/powerpoint/2010/main" val="2212763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EBE1B6F-C328-4556-BCD0-A29FA21E25AC}"/>
              </a:ext>
            </a:extLst>
          </p:cNvPr>
          <p:cNvSpPr>
            <a:spLocks noGrp="1"/>
          </p:cNvSpPr>
          <p:nvPr>
            <p:ph idx="1"/>
          </p:nvPr>
        </p:nvSpPr>
        <p:spPr/>
        <p:txBody>
          <a:bodyPr/>
          <a:lstStyle/>
          <a:p>
            <a:endParaRPr lang="en-US" dirty="0"/>
          </a:p>
        </p:txBody>
      </p:sp>
      <p:pic>
        <p:nvPicPr>
          <p:cNvPr id="3" name="Picture 2" descr="A close up of a map&#10;&#10;Description automatically generated">
            <a:extLst>
              <a:ext uri="{FF2B5EF4-FFF2-40B4-BE49-F238E27FC236}">
                <a16:creationId xmlns:a16="http://schemas.microsoft.com/office/drawing/2014/main" id="{AB150296-228E-D143-A0D1-24E95BF1C285}"/>
              </a:ext>
            </a:extLst>
          </p:cNvPr>
          <p:cNvPicPr>
            <a:picLocks noChangeAspect="1"/>
          </p:cNvPicPr>
          <p:nvPr/>
        </p:nvPicPr>
        <p:blipFill rotWithShape="1">
          <a:blip r:embed="rId2"/>
          <a:srcRect l="8655" t="1435" r="6350" b="2589"/>
          <a:stretch/>
        </p:blipFill>
        <p:spPr>
          <a:xfrm>
            <a:off x="885463" y="1279002"/>
            <a:ext cx="7616143" cy="5578998"/>
          </a:xfrm>
          <a:prstGeom prst="rect">
            <a:avLst/>
          </a:prstGeom>
        </p:spPr>
      </p:pic>
      <p:sp>
        <p:nvSpPr>
          <p:cNvPr id="2" name="Title 1">
            <a:extLst>
              <a:ext uri="{FF2B5EF4-FFF2-40B4-BE49-F238E27FC236}">
                <a16:creationId xmlns:a16="http://schemas.microsoft.com/office/drawing/2014/main" id="{04B33016-3422-4B8C-ABF9-1338302A2F9D}"/>
              </a:ext>
            </a:extLst>
          </p:cNvPr>
          <p:cNvSpPr>
            <a:spLocks noGrp="1"/>
          </p:cNvSpPr>
          <p:nvPr>
            <p:ph type="title"/>
          </p:nvPr>
        </p:nvSpPr>
        <p:spPr/>
        <p:txBody>
          <a:bodyPr/>
          <a:lstStyle/>
          <a:p>
            <a:r>
              <a:rPr lang="en-US" dirty="0"/>
              <a:t>6. Reading a Topographic Map</a:t>
            </a:r>
          </a:p>
        </p:txBody>
      </p:sp>
    </p:spTree>
    <p:extLst>
      <p:ext uri="{BB962C8B-B14F-4D97-AF65-F5344CB8AC3E}">
        <p14:creationId xmlns:p14="http://schemas.microsoft.com/office/powerpoint/2010/main" val="2913675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E8C915C-E5FE-457D-A7BD-66D7062BD977}"/>
              </a:ext>
            </a:extLst>
          </p:cNvPr>
          <p:cNvSpPr>
            <a:spLocks noGrp="1"/>
          </p:cNvSpPr>
          <p:nvPr>
            <p:ph idx="1"/>
          </p:nvPr>
        </p:nvSpPr>
        <p:spPr>
          <a:xfrm>
            <a:off x="457200" y="1600200"/>
            <a:ext cx="4347272" cy="4525963"/>
          </a:xfrm>
        </p:spPr>
        <p:txBody>
          <a:bodyPr/>
          <a:lstStyle/>
          <a:p>
            <a:endParaRPr lang="en-US" dirty="0"/>
          </a:p>
          <a:p>
            <a:pPr marL="457200" indent="-457200">
              <a:buFont typeface="+mj-lt"/>
              <a:buAutoNum type="arabicPeriod"/>
            </a:pPr>
            <a:r>
              <a:rPr lang="en-US" dirty="0"/>
              <a:t>Align the orienting lines or edge of the compass with the north/south lines on the map.</a:t>
            </a:r>
          </a:p>
          <a:p>
            <a:pPr marL="457200" indent="-457200">
              <a:buFont typeface="+mj-lt"/>
              <a:buAutoNum type="arabicPeriod"/>
            </a:pPr>
            <a:endParaRPr lang="en-US" dirty="0"/>
          </a:p>
          <a:p>
            <a:pPr marL="457200" indent="-457200">
              <a:buFont typeface="+mj-lt"/>
              <a:buAutoNum type="arabicPeriod"/>
            </a:pPr>
            <a:r>
              <a:rPr lang="en-US" dirty="0"/>
              <a:t>Turn the map with the compass on it until the magnetized needle aligns with the orienting arrow. </a:t>
            </a:r>
          </a:p>
          <a:p>
            <a:pPr marL="457200" indent="-457200">
              <a:buFont typeface="+mj-lt"/>
              <a:buAutoNum type="arabicPeriod"/>
            </a:pPr>
            <a:endParaRPr lang="en-US" dirty="0"/>
          </a:p>
          <a:p>
            <a:pPr marL="457200" indent="-457200">
              <a:buFont typeface="+mj-lt"/>
              <a:buAutoNum type="arabicPeriod"/>
            </a:pPr>
            <a:r>
              <a:rPr lang="en-US" dirty="0"/>
              <a:t>The map is now generally oriented with the terrain.</a:t>
            </a:r>
          </a:p>
          <a:p>
            <a:endParaRPr lang="en-US" dirty="0"/>
          </a:p>
        </p:txBody>
      </p:sp>
      <p:pic>
        <p:nvPicPr>
          <p:cNvPr id="2" name="Orient Map" descr="Orient Map">
            <a:hlinkClick r:id="" action="ppaction://media"/>
            <a:extLst>
              <a:ext uri="{FF2B5EF4-FFF2-40B4-BE49-F238E27FC236}">
                <a16:creationId xmlns:a16="http://schemas.microsoft.com/office/drawing/2014/main" id="{4133BC4D-9F81-B845-BEE2-BBBABBAEDE14}"/>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9000"/>
          </a:blip>
          <a:stretch>
            <a:fillRect/>
          </a:stretch>
        </p:blipFill>
        <p:spPr>
          <a:xfrm>
            <a:off x="4804472" y="1161879"/>
            <a:ext cx="3901519" cy="5421483"/>
          </a:xfrm>
          <a:prstGeom prst="rect">
            <a:avLst/>
          </a:prstGeom>
        </p:spPr>
      </p:pic>
      <p:sp>
        <p:nvSpPr>
          <p:cNvPr id="4" name="Title 3">
            <a:extLst>
              <a:ext uri="{FF2B5EF4-FFF2-40B4-BE49-F238E27FC236}">
                <a16:creationId xmlns:a16="http://schemas.microsoft.com/office/drawing/2014/main" id="{0665A66E-D968-4EC9-8671-EC2BE8CF0257}"/>
              </a:ext>
            </a:extLst>
          </p:cNvPr>
          <p:cNvSpPr>
            <a:spLocks noGrp="1"/>
          </p:cNvSpPr>
          <p:nvPr>
            <p:ph type="title"/>
          </p:nvPr>
        </p:nvSpPr>
        <p:spPr/>
        <p:txBody>
          <a:bodyPr/>
          <a:lstStyle/>
          <a:p>
            <a:r>
              <a:rPr lang="en-US" sz="3200" dirty="0"/>
              <a:t>7. Orienting a map with a compass</a:t>
            </a:r>
            <a:endParaRPr lang="en-US" dirty="0"/>
          </a:p>
        </p:txBody>
      </p:sp>
    </p:spTree>
    <p:extLst>
      <p:ext uri="{BB962C8B-B14F-4D97-AF65-F5344CB8AC3E}">
        <p14:creationId xmlns:p14="http://schemas.microsoft.com/office/powerpoint/2010/main" val="302010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766EFF0-9411-4AA7-A051-050F8B30F504}"/>
              </a:ext>
            </a:extLst>
          </p:cNvPr>
          <p:cNvSpPr>
            <a:spLocks noGrp="1"/>
          </p:cNvSpPr>
          <p:nvPr>
            <p:ph idx="1"/>
          </p:nvPr>
        </p:nvSpPr>
        <p:spPr>
          <a:xfrm>
            <a:off x="457200" y="1600200"/>
            <a:ext cx="4988689" cy="4525963"/>
          </a:xfrm>
        </p:spPr>
        <p:txBody>
          <a:bodyPr/>
          <a:lstStyle/>
          <a:p>
            <a:pPr marL="457200" indent="-457200">
              <a:buFont typeface="+mj-lt"/>
              <a:buAutoNum type="arabicPeriod"/>
            </a:pPr>
            <a:r>
              <a:rPr lang="en-US" sz="2000" dirty="0"/>
              <a:t>Draw a line between the point you start at (point A) and the one you end up at (point B)</a:t>
            </a:r>
          </a:p>
          <a:p>
            <a:pPr marL="457200" indent="-457200">
              <a:buFont typeface="+mj-lt"/>
              <a:buAutoNum type="arabicPeriod"/>
            </a:pPr>
            <a:r>
              <a:rPr lang="en-US" sz="2000" dirty="0"/>
              <a:t>Align the compass on the line of travel between the 2 points.</a:t>
            </a:r>
          </a:p>
          <a:p>
            <a:pPr marL="457200" indent="-457200">
              <a:buFont typeface="+mj-lt"/>
              <a:buAutoNum type="arabicPeriod"/>
            </a:pPr>
            <a:r>
              <a:rPr lang="en-US" sz="2000" dirty="0"/>
              <a:t>Turn the bezel until the orienting arrow is parallel with the north/south longitude lines and pointing to true north. (ignore the magnetic needle!)</a:t>
            </a:r>
          </a:p>
          <a:p>
            <a:pPr marL="457200" indent="-457200">
              <a:buFont typeface="+mj-lt"/>
              <a:buAutoNum type="arabicPeriod"/>
            </a:pPr>
            <a:r>
              <a:rPr lang="en-US" sz="2000" dirty="0"/>
              <a:t>Read the degrees off the bezel ring where it intersects the line between point A and B. In this case approximately 70 degrees.</a:t>
            </a:r>
          </a:p>
          <a:p>
            <a:endParaRPr lang="en-US" dirty="0"/>
          </a:p>
        </p:txBody>
      </p:sp>
      <p:pic>
        <p:nvPicPr>
          <p:cNvPr id="3" name="5A2C0A8F">
            <a:hlinkClick r:id="" action="ppaction://media"/>
            <a:extLst>
              <a:ext uri="{FF2B5EF4-FFF2-40B4-BE49-F238E27FC236}">
                <a16:creationId xmlns:a16="http://schemas.microsoft.com/office/drawing/2014/main" id="{CD242F05-F814-4A57-88CA-E424C451C7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69980" y="1119934"/>
            <a:ext cx="3104051" cy="5508883"/>
          </a:xfrm>
          <a:prstGeom prst="rect">
            <a:avLst/>
          </a:prstGeom>
        </p:spPr>
      </p:pic>
      <p:sp>
        <p:nvSpPr>
          <p:cNvPr id="4" name="Title 3">
            <a:extLst>
              <a:ext uri="{FF2B5EF4-FFF2-40B4-BE49-F238E27FC236}">
                <a16:creationId xmlns:a16="http://schemas.microsoft.com/office/drawing/2014/main" id="{27A9653C-7D5D-496C-A227-834199F14066}"/>
              </a:ext>
            </a:extLst>
          </p:cNvPr>
          <p:cNvSpPr>
            <a:spLocks noGrp="1"/>
          </p:cNvSpPr>
          <p:nvPr>
            <p:ph type="title"/>
          </p:nvPr>
        </p:nvSpPr>
        <p:spPr/>
        <p:txBody>
          <a:bodyPr/>
          <a:lstStyle/>
          <a:p>
            <a:r>
              <a:rPr lang="en-US" sz="3200" dirty="0"/>
              <a:t>8. Determining Map Bearing</a:t>
            </a:r>
            <a:endParaRPr lang="en-US" dirty="0"/>
          </a:p>
        </p:txBody>
      </p:sp>
    </p:spTree>
    <p:extLst>
      <p:ext uri="{BB962C8B-B14F-4D97-AF65-F5344CB8AC3E}">
        <p14:creationId xmlns:p14="http://schemas.microsoft.com/office/powerpoint/2010/main" val="41523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62C7-3738-4E6C-A95B-259B9168B489}"/>
              </a:ext>
            </a:extLst>
          </p:cNvPr>
          <p:cNvSpPr>
            <a:spLocks noGrp="1"/>
          </p:cNvSpPr>
          <p:nvPr>
            <p:ph type="title"/>
          </p:nvPr>
        </p:nvSpPr>
        <p:spPr/>
        <p:txBody>
          <a:bodyPr/>
          <a:lstStyle/>
          <a:p>
            <a:r>
              <a:rPr lang="en-US" dirty="0"/>
              <a:t>Mr. Bean and the Compass</a:t>
            </a:r>
          </a:p>
        </p:txBody>
      </p:sp>
      <p:sp>
        <p:nvSpPr>
          <p:cNvPr id="3" name="Content Placeholder 2">
            <a:extLst>
              <a:ext uri="{FF2B5EF4-FFF2-40B4-BE49-F238E27FC236}">
                <a16:creationId xmlns:a16="http://schemas.microsoft.com/office/drawing/2014/main" id="{39870256-0492-4B58-B8A0-C56329C6FBB1}"/>
              </a:ext>
            </a:extLst>
          </p:cNvPr>
          <p:cNvSpPr>
            <a:spLocks noGrp="1"/>
          </p:cNvSpPr>
          <p:nvPr>
            <p:ph idx="1"/>
          </p:nvPr>
        </p:nvSpPr>
        <p:spPr/>
        <p:txBody>
          <a:bodyPr/>
          <a:lstStyle/>
          <a:p>
            <a:r>
              <a:rPr lang="en-US" dirty="0">
                <a:hlinkClick r:id="rId2"/>
              </a:rPr>
              <a:t>https://youtu.be/pxseWKWlMVU</a:t>
            </a:r>
            <a:endParaRPr lang="en-US" dirty="0"/>
          </a:p>
          <a:p>
            <a:endParaRPr lang="en-US" dirty="0"/>
          </a:p>
        </p:txBody>
      </p:sp>
    </p:spTree>
    <p:extLst>
      <p:ext uri="{BB962C8B-B14F-4D97-AF65-F5344CB8AC3E}">
        <p14:creationId xmlns:p14="http://schemas.microsoft.com/office/powerpoint/2010/main" val="413132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E15F54B-015B-403A-918A-189F80A203FC}"/>
              </a:ext>
            </a:extLst>
          </p:cNvPr>
          <p:cNvSpPr>
            <a:spLocks noGrp="1"/>
          </p:cNvSpPr>
          <p:nvPr>
            <p:ph idx="1"/>
          </p:nvPr>
        </p:nvSpPr>
        <p:spPr>
          <a:xfrm>
            <a:off x="457200" y="1600200"/>
            <a:ext cx="5399590" cy="4525963"/>
          </a:xfrm>
        </p:spPr>
        <p:txBody>
          <a:bodyPr/>
          <a:lstStyle/>
          <a:p>
            <a:pPr marL="457200" indent="-457200">
              <a:buFont typeface="+mj-lt"/>
              <a:buAutoNum type="arabicPeriod"/>
            </a:pPr>
            <a:r>
              <a:rPr lang="en-US" sz="1800" dirty="0"/>
              <a:t>First locate the declination diagram</a:t>
            </a:r>
            <a:br>
              <a:rPr lang="en-US" sz="1800" dirty="0"/>
            </a:br>
            <a:r>
              <a:rPr lang="en-US" sz="1800" dirty="0"/>
              <a:t>on your map.</a:t>
            </a:r>
          </a:p>
          <a:p>
            <a:pPr marL="457200" indent="-457200">
              <a:buFont typeface="+mj-lt"/>
              <a:buAutoNum type="arabicPeriod"/>
            </a:pPr>
            <a:r>
              <a:rPr lang="en-US" sz="1800" dirty="0"/>
              <a:t>In this case the diagram indicates </a:t>
            </a:r>
            <a:br>
              <a:rPr lang="en-US" sz="1800" dirty="0"/>
            </a:br>
            <a:r>
              <a:rPr lang="en-US" sz="1800" dirty="0"/>
              <a:t>the magnetic north is 10 degrees </a:t>
            </a:r>
            <a:br>
              <a:rPr lang="en-US" sz="1800" dirty="0"/>
            </a:br>
            <a:r>
              <a:rPr lang="en-US" sz="1800" dirty="0"/>
              <a:t>west of True North.</a:t>
            </a:r>
          </a:p>
          <a:p>
            <a:pPr marL="457200" indent="-457200">
              <a:buFont typeface="+mj-lt"/>
              <a:buAutoNum type="arabicPeriod"/>
            </a:pPr>
            <a:r>
              <a:rPr lang="en-US" sz="1800" dirty="0"/>
              <a:t>Previously we calculated the Map Bearing to be 70 degrees. However, to convert this to Magnetic Bearing, we need to add 10 degrees since the magnetic needle will point 10 degrees west of true north. Thus, if we follow a magnetic bearing of 80 degrees we will follow the line between A an B. </a:t>
            </a:r>
            <a:r>
              <a:rPr lang="en-US" sz="1800" b="1" dirty="0">
                <a:solidFill>
                  <a:srgbClr val="CF0031"/>
                </a:solidFill>
              </a:rPr>
              <a:t>(If you fail to add the 10 degrees, you will end up to the left of the point where you are supposed to be!)</a:t>
            </a:r>
          </a:p>
          <a:p>
            <a:pPr marL="0" indent="0">
              <a:buNone/>
            </a:pPr>
            <a:endParaRPr lang="en-US" dirty="0"/>
          </a:p>
        </p:txBody>
      </p:sp>
      <p:pic>
        <p:nvPicPr>
          <p:cNvPr id="3" name="3F2948D0">
            <a:hlinkClick r:id="" action="ppaction://media"/>
            <a:extLst>
              <a:ext uri="{FF2B5EF4-FFF2-40B4-BE49-F238E27FC236}">
                <a16:creationId xmlns:a16="http://schemas.microsoft.com/office/drawing/2014/main" id="{5C068623-E5F8-4107-BF36-D7DCB71834D3}"/>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10000"/>
          </a:blip>
          <a:stretch>
            <a:fillRect/>
          </a:stretch>
        </p:blipFill>
        <p:spPr>
          <a:xfrm>
            <a:off x="5810492" y="1123468"/>
            <a:ext cx="3026858" cy="5371884"/>
          </a:xfrm>
          <a:prstGeom prst="rect">
            <a:avLst/>
          </a:prstGeom>
        </p:spPr>
      </p:pic>
      <p:pic>
        <p:nvPicPr>
          <p:cNvPr id="5" name="Picture 4">
            <a:extLst>
              <a:ext uri="{FF2B5EF4-FFF2-40B4-BE49-F238E27FC236}">
                <a16:creationId xmlns:a16="http://schemas.microsoft.com/office/drawing/2014/main" id="{62AFDB2D-D386-44D5-AD90-AE5528393AD0}"/>
              </a:ext>
            </a:extLst>
          </p:cNvPr>
          <p:cNvPicPr>
            <a:picLocks noChangeAspect="1"/>
          </p:cNvPicPr>
          <p:nvPr/>
        </p:nvPicPr>
        <p:blipFill rotWithShape="1">
          <a:blip r:embed="rId5"/>
          <a:srcRect l="19868" t="40961" r="30715" b="37361"/>
          <a:stretch/>
        </p:blipFill>
        <p:spPr>
          <a:xfrm>
            <a:off x="4693534" y="1895354"/>
            <a:ext cx="1041401" cy="991106"/>
          </a:xfrm>
          <a:prstGeom prst="rect">
            <a:avLst/>
          </a:prstGeom>
        </p:spPr>
      </p:pic>
      <p:sp>
        <p:nvSpPr>
          <p:cNvPr id="4" name="Title 3">
            <a:extLst>
              <a:ext uri="{FF2B5EF4-FFF2-40B4-BE49-F238E27FC236}">
                <a16:creationId xmlns:a16="http://schemas.microsoft.com/office/drawing/2014/main" id="{AA824C28-6198-4DEE-8225-851DEE572D85}"/>
              </a:ext>
            </a:extLst>
          </p:cNvPr>
          <p:cNvSpPr>
            <a:spLocks noGrp="1"/>
          </p:cNvSpPr>
          <p:nvPr>
            <p:ph type="title"/>
          </p:nvPr>
        </p:nvSpPr>
        <p:spPr/>
        <p:txBody>
          <a:bodyPr/>
          <a:lstStyle/>
          <a:p>
            <a:r>
              <a:rPr lang="en-US" dirty="0"/>
              <a:t>9. Translating Map Bearing to Magnetic Bearing</a:t>
            </a:r>
          </a:p>
        </p:txBody>
      </p:sp>
    </p:spTree>
    <p:extLst>
      <p:ext uri="{BB962C8B-B14F-4D97-AF65-F5344CB8AC3E}">
        <p14:creationId xmlns:p14="http://schemas.microsoft.com/office/powerpoint/2010/main" val="5017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6400F11">
            <a:hlinkClick r:id="" action="ppaction://media"/>
            <a:extLst>
              <a:ext uri="{FF2B5EF4-FFF2-40B4-BE49-F238E27FC236}">
                <a16:creationId xmlns:a16="http://schemas.microsoft.com/office/drawing/2014/main" id="{5943806D-B4C0-45C6-A6A6-551E717210A1}"/>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10000"/>
          </a:blip>
          <a:stretch>
            <a:fillRect/>
          </a:stretch>
        </p:blipFill>
        <p:spPr>
          <a:xfrm>
            <a:off x="5735256" y="1102998"/>
            <a:ext cx="3113601" cy="5525832"/>
          </a:xfrm>
          <a:prstGeom prst="rect">
            <a:avLst/>
          </a:prstGeom>
        </p:spPr>
      </p:pic>
      <p:sp>
        <p:nvSpPr>
          <p:cNvPr id="4" name="Title 3">
            <a:extLst>
              <a:ext uri="{FF2B5EF4-FFF2-40B4-BE49-F238E27FC236}">
                <a16:creationId xmlns:a16="http://schemas.microsoft.com/office/drawing/2014/main" id="{0E3EAAEC-7A61-44A3-93DC-BB55DDF7BF0A}"/>
              </a:ext>
            </a:extLst>
          </p:cNvPr>
          <p:cNvSpPr>
            <a:spLocks noGrp="1"/>
          </p:cNvSpPr>
          <p:nvPr>
            <p:ph type="title"/>
          </p:nvPr>
        </p:nvSpPr>
        <p:spPr/>
        <p:txBody>
          <a:bodyPr/>
          <a:lstStyle/>
          <a:p>
            <a:r>
              <a:rPr lang="en-US" dirty="0"/>
              <a:t>10. Calculate the distance between points on a map</a:t>
            </a:r>
          </a:p>
        </p:txBody>
      </p:sp>
      <p:sp>
        <p:nvSpPr>
          <p:cNvPr id="5" name="Content Placeholder 4">
            <a:extLst>
              <a:ext uri="{FF2B5EF4-FFF2-40B4-BE49-F238E27FC236}">
                <a16:creationId xmlns:a16="http://schemas.microsoft.com/office/drawing/2014/main" id="{6BC5AEC1-443E-49EC-A7FF-A4ECAD2F234F}"/>
              </a:ext>
            </a:extLst>
          </p:cNvPr>
          <p:cNvSpPr>
            <a:spLocks noGrp="1"/>
          </p:cNvSpPr>
          <p:nvPr>
            <p:ph idx="1"/>
          </p:nvPr>
        </p:nvSpPr>
        <p:spPr>
          <a:xfrm>
            <a:off x="457200" y="1600200"/>
            <a:ext cx="5225970" cy="4525963"/>
          </a:xfrm>
        </p:spPr>
        <p:txBody>
          <a:bodyPr/>
          <a:lstStyle/>
          <a:p>
            <a:pPr marL="457200" indent="-457200">
              <a:buFont typeface="+mj-lt"/>
              <a:buAutoNum type="arabicPeriod"/>
            </a:pPr>
            <a:r>
              <a:rPr lang="en-US" sz="2000" dirty="0"/>
              <a:t>Draw a line between the 2 points.</a:t>
            </a:r>
          </a:p>
          <a:p>
            <a:pPr marL="457200" indent="-457200">
              <a:buFont typeface="+mj-lt"/>
              <a:buAutoNum type="arabicPeriod"/>
            </a:pPr>
            <a:r>
              <a:rPr lang="en-US" sz="2000" dirty="0"/>
              <a:t>Using a piece of blank paper, position on end on the starting point and mark the paper where it intersects with the ending point.</a:t>
            </a:r>
          </a:p>
          <a:p>
            <a:pPr marL="457200" indent="-457200">
              <a:buFont typeface="+mj-lt"/>
              <a:buAutoNum type="arabicPeriod"/>
            </a:pPr>
            <a:r>
              <a:rPr lang="en-US" sz="2000" dirty="0"/>
              <a:t>Using the scale at the bottom of the map, measure the distance between the end of the paper and the mark that you made. ( remember to start measuring for the zero otherwise you will calculate the distance incorrectly!)</a:t>
            </a:r>
          </a:p>
          <a:p>
            <a:r>
              <a:rPr lang="en-US" sz="2000" b="1" dirty="0">
                <a:solidFill>
                  <a:srgbClr val="CF0031"/>
                </a:solidFill>
              </a:rPr>
              <a:t>In this case the distance is approximately 375 meters.</a:t>
            </a:r>
          </a:p>
          <a:p>
            <a:endParaRPr lang="en-US" dirty="0"/>
          </a:p>
        </p:txBody>
      </p:sp>
    </p:spTree>
    <p:extLst>
      <p:ext uri="{BB962C8B-B14F-4D97-AF65-F5344CB8AC3E}">
        <p14:creationId xmlns:p14="http://schemas.microsoft.com/office/powerpoint/2010/main" val="370977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CFA75-D1B3-4262-8E14-3D991F941E73}"/>
              </a:ext>
            </a:extLst>
          </p:cNvPr>
          <p:cNvSpPr>
            <a:spLocks noGrp="1"/>
          </p:cNvSpPr>
          <p:nvPr>
            <p:ph type="title"/>
          </p:nvPr>
        </p:nvSpPr>
        <p:spPr/>
        <p:txBody>
          <a:bodyPr/>
          <a:lstStyle/>
          <a:p>
            <a:r>
              <a:rPr lang="en-US" dirty="0"/>
              <a:t>11. What is Pace Count?</a:t>
            </a:r>
          </a:p>
        </p:txBody>
      </p:sp>
      <p:sp>
        <p:nvSpPr>
          <p:cNvPr id="4" name="Content Placeholder 3">
            <a:extLst>
              <a:ext uri="{FF2B5EF4-FFF2-40B4-BE49-F238E27FC236}">
                <a16:creationId xmlns:a16="http://schemas.microsoft.com/office/drawing/2014/main" id="{ADD51A7F-6549-499C-916A-E9EF074D21B5}"/>
              </a:ext>
            </a:extLst>
          </p:cNvPr>
          <p:cNvSpPr>
            <a:spLocks noGrp="1"/>
          </p:cNvSpPr>
          <p:nvPr>
            <p:ph idx="1"/>
          </p:nvPr>
        </p:nvSpPr>
        <p:spPr/>
        <p:txBody>
          <a:bodyPr/>
          <a:lstStyle/>
          <a:p>
            <a:r>
              <a:rPr lang="en-US" dirty="0"/>
              <a:t>Pace count is the distance you walk in one pace.  A Pace is considered each time your right foot touches the ground (start walking with your left foot).  Our pace count tells us how many paces it takes to go 100 meters (or whatever the scale on your map is. If your map’s units of measure is in feet, yards or miles, you should get a different pace count for these units obviously meters will not work.)</a:t>
            </a:r>
          </a:p>
          <a:p>
            <a:endParaRPr lang="en-US" dirty="0"/>
          </a:p>
          <a:p>
            <a:r>
              <a:rPr lang="en-US" dirty="0"/>
              <a:t>We will do calculations to determine what the approximate distance of your pace is in order to determine ground distance when you go through the orienteering course.</a:t>
            </a:r>
          </a:p>
        </p:txBody>
      </p:sp>
    </p:spTree>
    <p:extLst>
      <p:ext uri="{BB962C8B-B14F-4D97-AF65-F5344CB8AC3E}">
        <p14:creationId xmlns:p14="http://schemas.microsoft.com/office/powerpoint/2010/main" val="1039050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1276-8CD6-4CE8-B1CD-6C28AF5468A5}"/>
              </a:ext>
            </a:extLst>
          </p:cNvPr>
          <p:cNvSpPr>
            <a:spLocks noGrp="1"/>
          </p:cNvSpPr>
          <p:nvPr>
            <p:ph type="title"/>
          </p:nvPr>
        </p:nvSpPr>
        <p:spPr/>
        <p:txBody>
          <a:bodyPr/>
          <a:lstStyle/>
          <a:p>
            <a:r>
              <a:rPr lang="en-US" dirty="0"/>
              <a:t>12. Determining your pace distance</a:t>
            </a:r>
          </a:p>
        </p:txBody>
      </p:sp>
      <p:sp>
        <p:nvSpPr>
          <p:cNvPr id="4" name="Content Placeholder 3">
            <a:extLst>
              <a:ext uri="{FF2B5EF4-FFF2-40B4-BE49-F238E27FC236}">
                <a16:creationId xmlns:a16="http://schemas.microsoft.com/office/drawing/2014/main" id="{BDBE5C9E-78D3-4797-9404-DBF75E251FE2}"/>
              </a:ext>
            </a:extLst>
          </p:cNvPr>
          <p:cNvSpPr>
            <a:spLocks noGrp="1"/>
          </p:cNvSpPr>
          <p:nvPr>
            <p:ph idx="1"/>
          </p:nvPr>
        </p:nvSpPr>
        <p:spPr/>
        <p:txBody>
          <a:bodyPr/>
          <a:lstStyle/>
          <a:p>
            <a:pPr marL="457200" indent="-457200">
              <a:buFont typeface="+mj-lt"/>
              <a:buAutoNum type="arabicPeriod"/>
            </a:pPr>
            <a:r>
              <a:rPr lang="en-US" sz="1800" dirty="0"/>
              <a:t>Measure out a distance of 100 meters.</a:t>
            </a:r>
          </a:p>
          <a:p>
            <a:pPr marL="457200" indent="-457200">
              <a:buFont typeface="+mj-lt"/>
              <a:buAutoNum type="arabicPeriod"/>
            </a:pPr>
            <a:r>
              <a:rPr lang="en-US" sz="1800" dirty="0"/>
              <a:t>Walk the 100 meter distance in a normal stride counting every right foot step. (record that number it is your pace count).</a:t>
            </a:r>
          </a:p>
          <a:p>
            <a:pPr marL="457200" indent="-457200">
              <a:buFont typeface="+mj-lt"/>
              <a:buAutoNum type="arabicPeriod"/>
            </a:pPr>
            <a:r>
              <a:rPr lang="en-US" sz="1800" dirty="0"/>
              <a:t>Walk back to your starting point in a normal stride counting every right foot step. (record that number)</a:t>
            </a:r>
          </a:p>
          <a:p>
            <a:pPr marL="457200" indent="-457200">
              <a:buFont typeface="+mj-lt"/>
              <a:buAutoNum type="arabicPeriod"/>
            </a:pPr>
            <a:r>
              <a:rPr lang="en-US" sz="1800" dirty="0"/>
              <a:t>Add your two pace counts together.</a:t>
            </a:r>
          </a:p>
          <a:p>
            <a:pPr marL="457200" indent="-457200">
              <a:buFont typeface="+mj-lt"/>
              <a:buAutoNum type="arabicPeriod"/>
            </a:pPr>
            <a:r>
              <a:rPr lang="en-US" sz="1800" dirty="0"/>
              <a:t>Divide 200 meters by the combined pace count. </a:t>
            </a:r>
          </a:p>
          <a:p>
            <a:r>
              <a:rPr lang="en-US" sz="1800" dirty="0"/>
              <a:t>Example</a:t>
            </a:r>
          </a:p>
          <a:p>
            <a:pPr lvl="1"/>
            <a:r>
              <a:rPr lang="en-US" sz="1600" dirty="0"/>
              <a:t>first 100 meter walk = 75 paces</a:t>
            </a:r>
          </a:p>
          <a:p>
            <a:pPr lvl="1"/>
            <a:r>
              <a:rPr lang="en-US" sz="1600" dirty="0"/>
              <a:t>Return 100 meter walk = 76 paces</a:t>
            </a:r>
          </a:p>
          <a:p>
            <a:pPr lvl="1"/>
            <a:r>
              <a:rPr lang="en-US" sz="1600" dirty="0"/>
              <a:t>75 + 76 = 151 paces</a:t>
            </a:r>
          </a:p>
          <a:p>
            <a:pPr lvl="1"/>
            <a:r>
              <a:rPr lang="en-US" sz="1600" dirty="0"/>
              <a:t>200 meters/151 paces = 1.3 meters / pace</a:t>
            </a:r>
          </a:p>
          <a:p>
            <a:pPr lvl="1"/>
            <a:r>
              <a:rPr lang="en-US" sz="1600" dirty="0">
                <a:solidFill>
                  <a:srgbClr val="CF0031"/>
                </a:solidFill>
              </a:rPr>
              <a:t>Taking our previous map distance:  </a:t>
            </a:r>
            <a:br>
              <a:rPr lang="en-US" sz="1600" dirty="0">
                <a:solidFill>
                  <a:srgbClr val="CF0031"/>
                </a:solidFill>
              </a:rPr>
            </a:br>
            <a:r>
              <a:rPr lang="en-US" sz="1600" dirty="0">
                <a:solidFill>
                  <a:srgbClr val="CF0031"/>
                </a:solidFill>
              </a:rPr>
              <a:t>375 meters /1.3 meter/pace = 288.5 paces from point A to B</a:t>
            </a:r>
          </a:p>
          <a:p>
            <a:endParaRPr lang="en-US" dirty="0"/>
          </a:p>
        </p:txBody>
      </p:sp>
    </p:spTree>
    <p:extLst>
      <p:ext uri="{BB962C8B-B14F-4D97-AF65-F5344CB8AC3E}">
        <p14:creationId xmlns:p14="http://schemas.microsoft.com/office/powerpoint/2010/main" val="2226844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25501B-090E-44BA-B63B-392AAE0B3ADD}"/>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F6904CB-1EFF-4594-8248-2699E16C0ED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5000" contrast="13000"/>
                    </a14:imgEffect>
                  </a14:imgLayer>
                </a14:imgProps>
              </a:ext>
            </a:extLst>
          </a:blip>
          <a:srcRect l="24856" t="9837" r="28395" b="4568"/>
          <a:stretch/>
        </p:blipFill>
        <p:spPr>
          <a:xfrm rot="5400000">
            <a:off x="813104" y="1788050"/>
            <a:ext cx="3362876" cy="4617902"/>
          </a:xfrm>
          <a:prstGeom prst="rect">
            <a:avLst/>
          </a:prstGeom>
        </p:spPr>
      </p:pic>
      <p:pic>
        <p:nvPicPr>
          <p:cNvPr id="6" name="Picture 5">
            <a:extLst>
              <a:ext uri="{FF2B5EF4-FFF2-40B4-BE49-F238E27FC236}">
                <a16:creationId xmlns:a16="http://schemas.microsoft.com/office/drawing/2014/main" id="{D5468D87-30CA-4384-AFB5-38BEDF59BD7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35000" contrast="5000"/>
                    </a14:imgEffect>
                  </a14:imgLayer>
                </a14:imgProps>
              </a:ext>
            </a:extLst>
          </a:blip>
          <a:srcRect l="30452" t="14145" r="20329" b="8218"/>
          <a:stretch/>
        </p:blipFill>
        <p:spPr>
          <a:xfrm rot="5400000">
            <a:off x="5268569" y="1880866"/>
            <a:ext cx="3364054" cy="4190035"/>
          </a:xfrm>
          <a:prstGeom prst="rect">
            <a:avLst/>
          </a:prstGeom>
        </p:spPr>
      </p:pic>
      <p:sp>
        <p:nvSpPr>
          <p:cNvPr id="8" name="TextBox 7">
            <a:extLst>
              <a:ext uri="{FF2B5EF4-FFF2-40B4-BE49-F238E27FC236}">
                <a16:creationId xmlns:a16="http://schemas.microsoft.com/office/drawing/2014/main" id="{B2C9FBA7-2637-464F-90A7-CCDEC2DD4036}"/>
              </a:ext>
            </a:extLst>
          </p:cNvPr>
          <p:cNvSpPr txBox="1"/>
          <p:nvPr/>
        </p:nvSpPr>
        <p:spPr>
          <a:xfrm>
            <a:off x="1465427" y="1924171"/>
            <a:ext cx="1779654" cy="400110"/>
          </a:xfrm>
          <a:prstGeom prst="rect">
            <a:avLst/>
          </a:prstGeom>
          <a:noFill/>
        </p:spPr>
        <p:txBody>
          <a:bodyPr wrap="none" rtlCol="0">
            <a:spAutoFit/>
          </a:bodyPr>
          <a:lstStyle/>
          <a:p>
            <a:r>
              <a:rPr lang="en-US" sz="2000" b="1" dirty="0">
                <a:solidFill>
                  <a:srgbClr val="CF0031"/>
                </a:solidFill>
                <a:latin typeface="Helvetica" panose="020B0604020202020204" pitchFamily="34" charset="0"/>
                <a:cs typeface="Helvetica" panose="020B0604020202020204" pitchFamily="34" charset="0"/>
              </a:rPr>
              <a:t>Stick Method</a:t>
            </a:r>
          </a:p>
        </p:txBody>
      </p:sp>
      <p:sp>
        <p:nvSpPr>
          <p:cNvPr id="10" name="TextBox 9">
            <a:extLst>
              <a:ext uri="{FF2B5EF4-FFF2-40B4-BE49-F238E27FC236}">
                <a16:creationId xmlns:a16="http://schemas.microsoft.com/office/drawing/2014/main" id="{2ED9029E-A678-4E19-A2B0-721628DBF6D3}"/>
              </a:ext>
            </a:extLst>
          </p:cNvPr>
          <p:cNvSpPr txBox="1"/>
          <p:nvPr/>
        </p:nvSpPr>
        <p:spPr>
          <a:xfrm>
            <a:off x="5650606" y="1926280"/>
            <a:ext cx="1992853" cy="400110"/>
          </a:xfrm>
          <a:prstGeom prst="rect">
            <a:avLst/>
          </a:prstGeom>
          <a:noFill/>
        </p:spPr>
        <p:txBody>
          <a:bodyPr wrap="none" rtlCol="0">
            <a:spAutoFit/>
          </a:bodyPr>
          <a:lstStyle/>
          <a:p>
            <a:r>
              <a:rPr lang="en-US" sz="2000" b="1" dirty="0">
                <a:solidFill>
                  <a:srgbClr val="CF0031"/>
                </a:solidFill>
                <a:latin typeface="Helvetica" panose="020B0604020202020204" pitchFamily="34" charset="0"/>
                <a:cs typeface="Helvetica" panose="020B0604020202020204" pitchFamily="34" charset="0"/>
              </a:rPr>
              <a:t>Felling Method</a:t>
            </a:r>
          </a:p>
        </p:txBody>
      </p:sp>
      <p:sp>
        <p:nvSpPr>
          <p:cNvPr id="2" name="Title 1">
            <a:extLst>
              <a:ext uri="{FF2B5EF4-FFF2-40B4-BE49-F238E27FC236}">
                <a16:creationId xmlns:a16="http://schemas.microsoft.com/office/drawing/2014/main" id="{1634F829-9F6F-4422-A49D-02FC648B68E2}"/>
              </a:ext>
            </a:extLst>
          </p:cNvPr>
          <p:cNvSpPr>
            <a:spLocks noGrp="1"/>
          </p:cNvSpPr>
          <p:nvPr>
            <p:ph type="title"/>
          </p:nvPr>
        </p:nvSpPr>
        <p:spPr/>
        <p:txBody>
          <a:bodyPr/>
          <a:lstStyle/>
          <a:p>
            <a:r>
              <a:rPr lang="en-US" dirty="0"/>
              <a:t>13.  Measuring Height</a:t>
            </a:r>
          </a:p>
        </p:txBody>
      </p:sp>
    </p:spTree>
    <p:extLst>
      <p:ext uri="{BB962C8B-B14F-4D97-AF65-F5344CB8AC3E}">
        <p14:creationId xmlns:p14="http://schemas.microsoft.com/office/powerpoint/2010/main" val="1552811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A697D5-4E5E-4205-B3E3-DF11A831F7E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2000"/>
                    </a14:imgEffect>
                  </a14:imgLayer>
                </a14:imgProps>
              </a:ext>
            </a:extLst>
          </a:blip>
          <a:srcRect l="3621" t="2154"/>
          <a:stretch/>
        </p:blipFill>
        <p:spPr>
          <a:xfrm rot="5400000">
            <a:off x="4656385" y="1971470"/>
            <a:ext cx="4968890" cy="3783422"/>
          </a:xfrm>
          <a:prstGeom prst="rect">
            <a:avLst/>
          </a:prstGeom>
        </p:spPr>
      </p:pic>
      <p:sp>
        <p:nvSpPr>
          <p:cNvPr id="2" name="Title 1">
            <a:extLst>
              <a:ext uri="{FF2B5EF4-FFF2-40B4-BE49-F238E27FC236}">
                <a16:creationId xmlns:a16="http://schemas.microsoft.com/office/drawing/2014/main" id="{69C370C1-D572-4ABC-B3BD-106D72347687}"/>
              </a:ext>
            </a:extLst>
          </p:cNvPr>
          <p:cNvSpPr>
            <a:spLocks noGrp="1"/>
          </p:cNvSpPr>
          <p:nvPr>
            <p:ph type="title"/>
          </p:nvPr>
        </p:nvSpPr>
        <p:spPr/>
        <p:txBody>
          <a:bodyPr/>
          <a:lstStyle/>
          <a:p>
            <a:r>
              <a:rPr lang="en-US" dirty="0"/>
              <a:t>14. The orienteering course</a:t>
            </a:r>
          </a:p>
        </p:txBody>
      </p:sp>
      <p:sp>
        <p:nvSpPr>
          <p:cNvPr id="5" name="Content Placeholder 4">
            <a:extLst>
              <a:ext uri="{FF2B5EF4-FFF2-40B4-BE49-F238E27FC236}">
                <a16:creationId xmlns:a16="http://schemas.microsoft.com/office/drawing/2014/main" id="{E704E636-48A1-477C-8623-67AF80264736}"/>
              </a:ext>
            </a:extLst>
          </p:cNvPr>
          <p:cNvSpPr>
            <a:spLocks noGrp="1"/>
          </p:cNvSpPr>
          <p:nvPr>
            <p:ph idx="1"/>
          </p:nvPr>
        </p:nvSpPr>
        <p:spPr>
          <a:xfrm>
            <a:off x="457200" y="1600200"/>
            <a:ext cx="4936603" cy="4525963"/>
          </a:xfrm>
        </p:spPr>
        <p:txBody>
          <a:bodyPr/>
          <a:lstStyle/>
          <a:p>
            <a:r>
              <a:rPr lang="en-US" sz="1600" dirty="0"/>
              <a:t>Each scout’s course is different </a:t>
            </a:r>
            <a:r>
              <a:rPr lang="en-US" sz="1600" dirty="0">
                <a:solidFill>
                  <a:srgbClr val="CF0031"/>
                </a:solidFill>
              </a:rPr>
              <a:t>(don’t copy someone else’s work sheet or point letter because it will be different and you will get it marked wrong)</a:t>
            </a:r>
          </a:p>
          <a:p>
            <a:pPr>
              <a:buFont typeface="+mj-lt"/>
              <a:buAutoNum type="arabicPeriod"/>
            </a:pPr>
            <a:r>
              <a:rPr lang="en-US" sz="1600" dirty="0"/>
              <a:t>First you will calculate your pace count on a 100 meter course that we will mark out for you.</a:t>
            </a:r>
          </a:p>
          <a:p>
            <a:pPr>
              <a:buFont typeface="+mj-lt"/>
              <a:buAutoNum type="arabicPeriod"/>
            </a:pPr>
            <a:r>
              <a:rPr lang="en-US" sz="1600" dirty="0"/>
              <a:t>Next you will get a route map as shown to the right side.</a:t>
            </a:r>
          </a:p>
          <a:p>
            <a:pPr>
              <a:buFont typeface="+mj-lt"/>
              <a:buAutoNum type="arabicPeriod"/>
            </a:pPr>
            <a:r>
              <a:rPr lang="en-US" sz="1600" dirty="0"/>
              <a:t>From your route map, you will build a route plan and show it to an scout leader, the scout leader will ensure it is complete and will allow you to start your course.</a:t>
            </a:r>
          </a:p>
          <a:p>
            <a:pPr>
              <a:buFont typeface="+mj-lt"/>
              <a:buAutoNum type="arabicPeriod"/>
            </a:pPr>
            <a:r>
              <a:rPr lang="en-US" sz="1600" dirty="0"/>
              <a:t>Your departure time and completion time will be recorded. </a:t>
            </a:r>
          </a:p>
          <a:p>
            <a:pPr>
              <a:buFont typeface="+mj-lt"/>
              <a:buAutoNum type="arabicPeriod"/>
            </a:pPr>
            <a:r>
              <a:rPr lang="en-US" sz="1600" dirty="0"/>
              <a:t>After you finish you will be required to estimate the height of an object such as a light pole or tree.</a:t>
            </a:r>
          </a:p>
          <a:p>
            <a:endParaRPr lang="en-US" dirty="0"/>
          </a:p>
        </p:txBody>
      </p:sp>
    </p:spTree>
    <p:extLst>
      <p:ext uri="{BB962C8B-B14F-4D97-AF65-F5344CB8AC3E}">
        <p14:creationId xmlns:p14="http://schemas.microsoft.com/office/powerpoint/2010/main" val="341872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95877B6-A44C-44A8-AB02-30641F47660D}"/>
              </a:ext>
            </a:extLst>
          </p:cNvPr>
          <p:cNvGraphicFramePr>
            <a:graphicFrameLocks noGrp="1"/>
          </p:cNvGraphicFramePr>
          <p:nvPr>
            <p:extLst>
              <p:ext uri="{D42A27DB-BD31-4B8C-83A1-F6EECF244321}">
                <p14:modId xmlns:p14="http://schemas.microsoft.com/office/powerpoint/2010/main" val="3175962178"/>
              </p:ext>
            </p:extLst>
          </p:nvPr>
        </p:nvGraphicFramePr>
        <p:xfrm>
          <a:off x="3929606" y="1837567"/>
          <a:ext cx="5147414" cy="1715860"/>
        </p:xfrm>
        <a:graphic>
          <a:graphicData uri="http://schemas.openxmlformats.org/drawingml/2006/table">
            <a:tbl>
              <a:tblPr>
                <a:tableStyleId>{5C22544A-7EE6-4342-B048-85BDC9FD1C3A}</a:tableStyleId>
              </a:tblPr>
              <a:tblGrid>
                <a:gridCol w="790495">
                  <a:extLst>
                    <a:ext uri="{9D8B030D-6E8A-4147-A177-3AD203B41FA5}">
                      <a16:colId xmlns:a16="http://schemas.microsoft.com/office/drawing/2014/main" val="2831463235"/>
                    </a:ext>
                  </a:extLst>
                </a:gridCol>
                <a:gridCol w="827263">
                  <a:extLst>
                    <a:ext uri="{9D8B030D-6E8A-4147-A177-3AD203B41FA5}">
                      <a16:colId xmlns:a16="http://schemas.microsoft.com/office/drawing/2014/main" val="1809822055"/>
                    </a:ext>
                  </a:extLst>
                </a:gridCol>
                <a:gridCol w="808879">
                  <a:extLst>
                    <a:ext uri="{9D8B030D-6E8A-4147-A177-3AD203B41FA5}">
                      <a16:colId xmlns:a16="http://schemas.microsoft.com/office/drawing/2014/main" val="3395818105"/>
                    </a:ext>
                  </a:extLst>
                </a:gridCol>
                <a:gridCol w="864031">
                  <a:extLst>
                    <a:ext uri="{9D8B030D-6E8A-4147-A177-3AD203B41FA5}">
                      <a16:colId xmlns:a16="http://schemas.microsoft.com/office/drawing/2014/main" val="1713442197"/>
                    </a:ext>
                  </a:extLst>
                </a:gridCol>
                <a:gridCol w="928373">
                  <a:extLst>
                    <a:ext uri="{9D8B030D-6E8A-4147-A177-3AD203B41FA5}">
                      <a16:colId xmlns:a16="http://schemas.microsoft.com/office/drawing/2014/main" val="146627212"/>
                    </a:ext>
                  </a:extLst>
                </a:gridCol>
                <a:gridCol w="928373">
                  <a:extLst>
                    <a:ext uri="{9D8B030D-6E8A-4147-A177-3AD203B41FA5}">
                      <a16:colId xmlns:a16="http://schemas.microsoft.com/office/drawing/2014/main" val="3473147683"/>
                    </a:ext>
                  </a:extLst>
                </a:gridCol>
              </a:tblGrid>
              <a:tr h="343172">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Map Bearing</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Map Distance</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Compass Distance</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number of Paces</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letter on point 1</a:t>
                      </a:r>
                      <a:endParaRPr lang="en-US"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001084065"/>
                  </a:ext>
                </a:extLst>
              </a:tr>
              <a:tr h="343172">
                <a:tc>
                  <a:txBody>
                    <a:bodyPr/>
                    <a:lstStyle/>
                    <a:p>
                      <a:pPr algn="l" fontAlgn="b"/>
                      <a:r>
                        <a:rPr lang="en-US" sz="800" u="none" strike="noStrike">
                          <a:effectLst/>
                        </a:rPr>
                        <a:t>Start to #1</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501447077"/>
                  </a:ext>
                </a:extLst>
              </a:tr>
              <a:tr h="343172">
                <a:tc>
                  <a:txBody>
                    <a:bodyPr/>
                    <a:lstStyle/>
                    <a:p>
                      <a:pPr algn="l" fontAlgn="b"/>
                      <a:r>
                        <a:rPr lang="en-US" sz="800" u="none" strike="noStrike">
                          <a:effectLst/>
                        </a:rPr>
                        <a:t>#1 to #2</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909337246"/>
                  </a:ext>
                </a:extLst>
              </a:tr>
              <a:tr h="343172">
                <a:tc>
                  <a:txBody>
                    <a:bodyPr/>
                    <a:lstStyle/>
                    <a:p>
                      <a:pPr algn="l" fontAlgn="b"/>
                      <a:r>
                        <a:rPr lang="en-US" sz="800" u="none" strike="noStrike">
                          <a:effectLst/>
                        </a:rPr>
                        <a:t>#2 to #3</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967086533"/>
                  </a:ext>
                </a:extLst>
              </a:tr>
              <a:tr h="343172">
                <a:tc>
                  <a:txBody>
                    <a:bodyPr/>
                    <a:lstStyle/>
                    <a:p>
                      <a:pPr algn="l" fontAlgn="b"/>
                      <a:r>
                        <a:rPr lang="en-US" sz="800" u="none" strike="noStrike">
                          <a:effectLst/>
                        </a:rPr>
                        <a:t>#3 to #4</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657303027"/>
                  </a:ext>
                </a:extLst>
              </a:tr>
            </a:tbl>
          </a:graphicData>
        </a:graphic>
      </p:graphicFrame>
      <p:sp>
        <p:nvSpPr>
          <p:cNvPr id="5" name="TextBox 4">
            <a:extLst>
              <a:ext uri="{FF2B5EF4-FFF2-40B4-BE49-F238E27FC236}">
                <a16:creationId xmlns:a16="http://schemas.microsoft.com/office/drawing/2014/main" id="{8E14F1E3-FEF2-487E-A99E-1D4AE34A934E}"/>
              </a:ext>
            </a:extLst>
          </p:cNvPr>
          <p:cNvSpPr txBox="1"/>
          <p:nvPr/>
        </p:nvSpPr>
        <p:spPr>
          <a:xfrm>
            <a:off x="6206068" y="1469252"/>
            <a:ext cx="1595309" cy="400110"/>
          </a:xfrm>
          <a:prstGeom prst="rect">
            <a:avLst/>
          </a:prstGeom>
          <a:noFill/>
        </p:spPr>
        <p:txBody>
          <a:bodyPr wrap="none" rtlCol="0">
            <a:spAutoFit/>
          </a:bodyPr>
          <a:lstStyle/>
          <a:p>
            <a:r>
              <a:rPr lang="en-US" sz="2000" b="1" dirty="0">
                <a:solidFill>
                  <a:srgbClr val="CF0031"/>
                </a:solidFill>
                <a:latin typeface="Helvetica" panose="020B0604020202020204" pitchFamily="34" charset="0"/>
                <a:cs typeface="Helvetica" panose="020B0604020202020204" pitchFamily="34" charset="0"/>
              </a:rPr>
              <a:t>Route Plan </a:t>
            </a:r>
          </a:p>
        </p:txBody>
      </p:sp>
      <p:sp>
        <p:nvSpPr>
          <p:cNvPr id="2" name="Title 1">
            <a:extLst>
              <a:ext uri="{FF2B5EF4-FFF2-40B4-BE49-F238E27FC236}">
                <a16:creationId xmlns:a16="http://schemas.microsoft.com/office/drawing/2014/main" id="{A7B99D47-AB85-4B8A-B887-0BDD14C4E1A0}"/>
              </a:ext>
            </a:extLst>
          </p:cNvPr>
          <p:cNvSpPr>
            <a:spLocks noGrp="1"/>
          </p:cNvSpPr>
          <p:nvPr>
            <p:ph type="title"/>
          </p:nvPr>
        </p:nvSpPr>
        <p:spPr/>
        <p:txBody>
          <a:bodyPr/>
          <a:lstStyle/>
          <a:p>
            <a:r>
              <a:rPr lang="en-US" sz="3200" dirty="0"/>
              <a:t>15. Building a route plan</a:t>
            </a:r>
            <a:endParaRPr lang="en-US" dirty="0"/>
          </a:p>
        </p:txBody>
      </p:sp>
      <p:sp>
        <p:nvSpPr>
          <p:cNvPr id="6" name="Content Placeholder 5">
            <a:extLst>
              <a:ext uri="{FF2B5EF4-FFF2-40B4-BE49-F238E27FC236}">
                <a16:creationId xmlns:a16="http://schemas.microsoft.com/office/drawing/2014/main" id="{CBB424F9-1B88-477D-814B-A66202778661}"/>
              </a:ext>
            </a:extLst>
          </p:cNvPr>
          <p:cNvSpPr>
            <a:spLocks noGrp="1"/>
          </p:cNvSpPr>
          <p:nvPr>
            <p:ph idx="1"/>
          </p:nvPr>
        </p:nvSpPr>
        <p:spPr/>
        <p:txBody>
          <a:bodyPr/>
          <a:lstStyle/>
          <a:p>
            <a:pPr marL="457200" indent="-457200">
              <a:buFont typeface="+mj-lt"/>
              <a:buAutoNum type="arabicPeriod"/>
            </a:pPr>
            <a:r>
              <a:rPr lang="en-US" sz="1800" dirty="0"/>
              <a:t>You will be given a map </a:t>
            </a:r>
            <a:br>
              <a:rPr lang="en-US" sz="1800" dirty="0"/>
            </a:br>
            <a:r>
              <a:rPr lang="en-US" sz="1800" dirty="0"/>
              <a:t>with a start point and </a:t>
            </a:r>
            <a:br>
              <a:rPr lang="en-US" sz="1800" dirty="0"/>
            </a:br>
            <a:r>
              <a:rPr lang="en-US" sz="1800" dirty="0"/>
              <a:t>several points for you to find.</a:t>
            </a:r>
          </a:p>
          <a:p>
            <a:pPr marL="457200" indent="-457200">
              <a:buFont typeface="+mj-lt"/>
              <a:buAutoNum type="arabicPeriod"/>
            </a:pPr>
            <a:r>
              <a:rPr lang="en-US" sz="1800" dirty="0"/>
              <a:t>Calculate the map bearing </a:t>
            </a:r>
            <a:br>
              <a:rPr lang="en-US" sz="1800" dirty="0"/>
            </a:br>
            <a:r>
              <a:rPr lang="en-US" sz="1800" dirty="0"/>
              <a:t>and distance between the </a:t>
            </a:r>
            <a:br>
              <a:rPr lang="en-US" sz="1800" dirty="0"/>
            </a:br>
            <a:r>
              <a:rPr lang="en-US" sz="1800" dirty="0"/>
              <a:t>points.</a:t>
            </a:r>
          </a:p>
          <a:p>
            <a:pPr marL="457200" indent="-457200">
              <a:buFont typeface="+mj-lt"/>
              <a:buAutoNum type="arabicPeriod"/>
            </a:pPr>
            <a:r>
              <a:rPr lang="en-US" sz="1800" dirty="0"/>
              <a:t>Convert the map bearing to </a:t>
            </a:r>
            <a:br>
              <a:rPr lang="en-US" sz="1800" dirty="0"/>
            </a:br>
            <a:r>
              <a:rPr lang="en-US" sz="1800" dirty="0"/>
              <a:t>magnetic bearing. Convert the map distance into paces. </a:t>
            </a:r>
          </a:p>
          <a:p>
            <a:pPr marL="457200" indent="-457200">
              <a:buFont typeface="+mj-lt"/>
              <a:buAutoNum type="arabicPeriod"/>
            </a:pPr>
            <a:r>
              <a:rPr lang="en-US" sz="1800" dirty="0"/>
              <a:t>Once those items are calculated, start your course.</a:t>
            </a:r>
          </a:p>
          <a:p>
            <a:pPr marL="457200" indent="-457200">
              <a:buFont typeface="+mj-lt"/>
              <a:buAutoNum type="arabicPeriod"/>
            </a:pPr>
            <a:r>
              <a:rPr lang="en-US" sz="1800" dirty="0"/>
              <a:t>As you find a point, record the letter on the stake located a your point.</a:t>
            </a:r>
          </a:p>
          <a:p>
            <a:pPr marL="457200" indent="-457200">
              <a:buFont typeface="+mj-lt"/>
              <a:buAutoNum type="arabicPeriod"/>
            </a:pPr>
            <a:r>
              <a:rPr lang="en-US" sz="1800" dirty="0"/>
              <a:t>Complete the course. Once you turn in your course sheet we will have you complete a height estimation. We will grade your sheet and tell you if you found the right points.  The individual with the most correct points and fastest time will win the competition. </a:t>
            </a:r>
          </a:p>
          <a:p>
            <a:endParaRPr lang="en-US" dirty="0"/>
          </a:p>
        </p:txBody>
      </p:sp>
    </p:spTree>
    <p:extLst>
      <p:ext uri="{BB962C8B-B14F-4D97-AF65-F5344CB8AC3E}">
        <p14:creationId xmlns:p14="http://schemas.microsoft.com/office/powerpoint/2010/main" val="785487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CD064D-9BAC-49AF-857D-13CCFFDD8422}"/>
              </a:ext>
            </a:extLst>
          </p:cNvPr>
          <p:cNvSpPr>
            <a:spLocks noGrp="1"/>
          </p:cNvSpPr>
          <p:nvPr>
            <p:ph idx="1"/>
          </p:nvPr>
        </p:nvSpPr>
        <p:spPr/>
        <p:txBody>
          <a:bodyPr/>
          <a:lstStyle/>
          <a:p>
            <a:r>
              <a:rPr lang="en-US" b="1" dirty="0">
                <a:solidFill>
                  <a:srgbClr val="CF0031"/>
                </a:solidFill>
              </a:rPr>
              <a:t>Second Class Requirements</a:t>
            </a:r>
          </a:p>
          <a:p>
            <a:pPr lvl="1"/>
            <a:r>
              <a:rPr lang="en-US" dirty="0"/>
              <a:t>3a:  Demonstrate how a compass works and how to orient a map. Use a map to point out and tell the meaning of five map symbols.</a:t>
            </a:r>
          </a:p>
          <a:p>
            <a:endParaRPr lang="en-US" dirty="0"/>
          </a:p>
          <a:p>
            <a:r>
              <a:rPr lang="en-US" b="1" dirty="0">
                <a:solidFill>
                  <a:srgbClr val="CF0031"/>
                </a:solidFill>
              </a:rPr>
              <a:t>First Class Requirements</a:t>
            </a:r>
          </a:p>
          <a:p>
            <a:pPr lvl="1"/>
            <a:r>
              <a:rPr lang="en-US" dirty="0"/>
              <a:t>4a:  Using a map and compass, complete an orienteering course that covers at least one mile and requires measuring the height and/or width of designated items (tree, tower, canyon, ditch, etc.).</a:t>
            </a:r>
          </a:p>
          <a:p>
            <a:endParaRPr lang="en-US" dirty="0"/>
          </a:p>
        </p:txBody>
      </p:sp>
      <p:sp>
        <p:nvSpPr>
          <p:cNvPr id="3" name="Title 2">
            <a:extLst>
              <a:ext uri="{FF2B5EF4-FFF2-40B4-BE49-F238E27FC236}">
                <a16:creationId xmlns:a16="http://schemas.microsoft.com/office/drawing/2014/main" id="{3F59F5A5-B4CE-4EC9-906E-B76975F64674}"/>
              </a:ext>
            </a:extLst>
          </p:cNvPr>
          <p:cNvSpPr>
            <a:spLocks noGrp="1"/>
          </p:cNvSpPr>
          <p:nvPr>
            <p:ph type="title"/>
          </p:nvPr>
        </p:nvSpPr>
        <p:spPr/>
        <p:txBody>
          <a:bodyPr/>
          <a:lstStyle/>
          <a:p>
            <a:r>
              <a:rPr lang="en-US" dirty="0"/>
              <a:t>Rank Requirements</a:t>
            </a:r>
          </a:p>
        </p:txBody>
      </p:sp>
    </p:spTree>
    <p:extLst>
      <p:ext uri="{BB962C8B-B14F-4D97-AF65-F5344CB8AC3E}">
        <p14:creationId xmlns:p14="http://schemas.microsoft.com/office/powerpoint/2010/main" val="240398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8915BF-9866-462A-A5FE-AD5E16E37A81}"/>
              </a:ext>
            </a:extLst>
          </p:cNvPr>
          <p:cNvSpPr>
            <a:spLocks noGrp="1"/>
          </p:cNvSpPr>
          <p:nvPr>
            <p:ph type="title"/>
          </p:nvPr>
        </p:nvSpPr>
        <p:spPr/>
        <p:txBody>
          <a:bodyPr/>
          <a:lstStyle/>
          <a:p>
            <a:r>
              <a:rPr lang="en-US" dirty="0"/>
              <a:t>Training Agenda</a:t>
            </a:r>
          </a:p>
        </p:txBody>
      </p:sp>
      <p:sp>
        <p:nvSpPr>
          <p:cNvPr id="4" name="Content Placeholder 3">
            <a:extLst>
              <a:ext uri="{FF2B5EF4-FFF2-40B4-BE49-F238E27FC236}">
                <a16:creationId xmlns:a16="http://schemas.microsoft.com/office/drawing/2014/main" id="{2F07F3E1-699A-4AE2-BD70-F35E90105469}"/>
              </a:ext>
            </a:extLst>
          </p:cNvPr>
          <p:cNvSpPr>
            <a:spLocks noGrp="1"/>
          </p:cNvSpPr>
          <p:nvPr>
            <p:ph idx="1"/>
          </p:nvPr>
        </p:nvSpPr>
        <p:spPr/>
        <p:txBody>
          <a:bodyPr/>
          <a:lstStyle/>
          <a:p>
            <a:endParaRPr lang="en-US" dirty="0"/>
          </a:p>
          <a:p>
            <a:pPr marL="457200" indent="-457200">
              <a:buFont typeface="+mj-lt"/>
              <a:buAutoNum type="arabicPeriod"/>
            </a:pPr>
            <a:r>
              <a:rPr lang="en-US" dirty="0"/>
              <a:t>What is a compass and how does it work</a:t>
            </a:r>
          </a:p>
          <a:p>
            <a:pPr marL="457200" indent="-457200">
              <a:buFont typeface="+mj-lt"/>
              <a:buAutoNum type="arabicPeriod"/>
            </a:pPr>
            <a:r>
              <a:rPr lang="en-US" dirty="0"/>
              <a:t>Parts of the compass</a:t>
            </a:r>
          </a:p>
          <a:p>
            <a:pPr marL="457200" indent="-457200">
              <a:buFont typeface="+mj-lt"/>
              <a:buAutoNum type="arabicPeriod"/>
            </a:pPr>
            <a:r>
              <a:rPr lang="en-US" dirty="0"/>
              <a:t>Determining Compass Bearing</a:t>
            </a:r>
          </a:p>
          <a:p>
            <a:pPr marL="457200" indent="-457200">
              <a:buFont typeface="+mj-lt"/>
              <a:buAutoNum type="arabicPeriod"/>
            </a:pPr>
            <a:r>
              <a:rPr lang="en-US" dirty="0"/>
              <a:t>What is a topographic map?</a:t>
            </a:r>
          </a:p>
          <a:p>
            <a:pPr marL="457200" indent="-457200">
              <a:buFont typeface="+mj-lt"/>
              <a:buAutoNum type="arabicPeriod"/>
            </a:pPr>
            <a:r>
              <a:rPr lang="en-US" dirty="0"/>
              <a:t>Symbols on a topographic map</a:t>
            </a:r>
          </a:p>
          <a:p>
            <a:pPr marL="457200" indent="-457200">
              <a:buFont typeface="+mj-lt"/>
              <a:buAutoNum type="arabicPeriod"/>
            </a:pPr>
            <a:r>
              <a:rPr lang="en-US" dirty="0"/>
              <a:t>Reading a contour map</a:t>
            </a:r>
          </a:p>
          <a:p>
            <a:pPr marL="457200" indent="-457200">
              <a:buFont typeface="+mj-lt"/>
              <a:buAutoNum type="arabicPeriod"/>
            </a:pPr>
            <a:r>
              <a:rPr lang="en-US" dirty="0"/>
              <a:t>Orienting a map with a compass</a:t>
            </a:r>
          </a:p>
          <a:p>
            <a:pPr marL="457200" indent="-457200">
              <a:buFont typeface="+mj-lt"/>
              <a:buAutoNum type="arabicPeriod"/>
            </a:pPr>
            <a:r>
              <a:rPr lang="en-US" dirty="0"/>
              <a:t>Determining Map Bearing</a:t>
            </a:r>
          </a:p>
          <a:p>
            <a:endParaRPr lang="en-US" dirty="0"/>
          </a:p>
        </p:txBody>
      </p:sp>
    </p:spTree>
    <p:extLst>
      <p:ext uri="{BB962C8B-B14F-4D97-AF65-F5344CB8AC3E}">
        <p14:creationId xmlns:p14="http://schemas.microsoft.com/office/powerpoint/2010/main" val="2561844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8915BF-9866-462A-A5FE-AD5E16E37A81}"/>
              </a:ext>
            </a:extLst>
          </p:cNvPr>
          <p:cNvSpPr>
            <a:spLocks noGrp="1"/>
          </p:cNvSpPr>
          <p:nvPr>
            <p:ph type="title"/>
          </p:nvPr>
        </p:nvSpPr>
        <p:spPr/>
        <p:txBody>
          <a:bodyPr/>
          <a:lstStyle/>
          <a:p>
            <a:r>
              <a:rPr lang="en-US" dirty="0"/>
              <a:t>Training Agenda, continued</a:t>
            </a:r>
          </a:p>
        </p:txBody>
      </p:sp>
      <p:sp>
        <p:nvSpPr>
          <p:cNvPr id="4" name="Content Placeholder 3">
            <a:extLst>
              <a:ext uri="{FF2B5EF4-FFF2-40B4-BE49-F238E27FC236}">
                <a16:creationId xmlns:a16="http://schemas.microsoft.com/office/drawing/2014/main" id="{2F07F3E1-699A-4AE2-BD70-F35E90105469}"/>
              </a:ext>
            </a:extLst>
          </p:cNvPr>
          <p:cNvSpPr>
            <a:spLocks noGrp="1"/>
          </p:cNvSpPr>
          <p:nvPr>
            <p:ph idx="1"/>
          </p:nvPr>
        </p:nvSpPr>
        <p:spPr/>
        <p:txBody>
          <a:bodyPr/>
          <a:lstStyle/>
          <a:p>
            <a:endParaRPr lang="en-US" dirty="0"/>
          </a:p>
          <a:p>
            <a:pPr marL="457200" indent="-457200">
              <a:buFont typeface="+mj-lt"/>
              <a:buAutoNum type="arabicPeriod" startAt="9"/>
            </a:pPr>
            <a:r>
              <a:rPr lang="en-US" dirty="0"/>
              <a:t>Translating True North to Magnetic North (Compass North)</a:t>
            </a:r>
          </a:p>
          <a:p>
            <a:pPr marL="457200" indent="-457200">
              <a:buFont typeface="+mj-lt"/>
              <a:buAutoNum type="arabicPeriod" startAt="9"/>
            </a:pPr>
            <a:r>
              <a:rPr lang="en-US" dirty="0"/>
              <a:t>Calculate the distance between points on a Map</a:t>
            </a:r>
          </a:p>
          <a:p>
            <a:pPr marL="457200" indent="-457200">
              <a:buFont typeface="+mj-lt"/>
              <a:buAutoNum type="arabicPeriod" startAt="9"/>
            </a:pPr>
            <a:r>
              <a:rPr lang="en-US" dirty="0"/>
              <a:t>What is a Pace Count?</a:t>
            </a:r>
          </a:p>
          <a:p>
            <a:pPr marL="457200" indent="-457200">
              <a:buFont typeface="+mj-lt"/>
              <a:buAutoNum type="arabicPeriod" startAt="9"/>
            </a:pPr>
            <a:r>
              <a:rPr lang="en-US" dirty="0"/>
              <a:t>Calculating Pace Count</a:t>
            </a:r>
          </a:p>
          <a:p>
            <a:pPr marL="457200" indent="-457200">
              <a:buFont typeface="+mj-lt"/>
              <a:buAutoNum type="arabicPeriod" startAt="9"/>
            </a:pPr>
            <a:r>
              <a:rPr lang="en-US" dirty="0"/>
              <a:t>Measuring Height</a:t>
            </a:r>
          </a:p>
          <a:p>
            <a:pPr marL="457200" indent="-457200">
              <a:buFont typeface="+mj-lt"/>
              <a:buAutoNum type="arabicPeriod" startAt="9"/>
            </a:pPr>
            <a:r>
              <a:rPr lang="en-US" dirty="0"/>
              <a:t>Orienteering Course for “in person” Scout Meeting </a:t>
            </a:r>
          </a:p>
          <a:p>
            <a:pPr marL="457200" indent="-457200">
              <a:buFont typeface="+mj-lt"/>
              <a:buAutoNum type="arabicPeriod" startAt="9"/>
            </a:pPr>
            <a:r>
              <a:rPr lang="en-US" dirty="0"/>
              <a:t>Build a route plan</a:t>
            </a:r>
          </a:p>
          <a:p>
            <a:endParaRPr lang="en-US" dirty="0"/>
          </a:p>
        </p:txBody>
      </p:sp>
    </p:spTree>
    <p:extLst>
      <p:ext uri="{BB962C8B-B14F-4D97-AF65-F5344CB8AC3E}">
        <p14:creationId xmlns:p14="http://schemas.microsoft.com/office/powerpoint/2010/main" val="2804981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7A2396F-FA6F-8C4B-B622-8055E1934460}"/>
              </a:ext>
            </a:extLst>
          </p:cNvPr>
          <p:cNvGrpSpPr/>
          <p:nvPr/>
        </p:nvGrpSpPr>
        <p:grpSpPr>
          <a:xfrm rot="16200000">
            <a:off x="5444805" y="1603179"/>
            <a:ext cx="3438272" cy="3651641"/>
            <a:chOff x="5788874" y="598009"/>
            <a:chExt cx="6190003" cy="6180225"/>
          </a:xfrm>
        </p:grpSpPr>
        <p:pic>
          <p:nvPicPr>
            <p:cNvPr id="12" name="Picture 11" descr="A close up of a map&#10;&#10;Description automatically generated">
              <a:extLst>
                <a:ext uri="{FF2B5EF4-FFF2-40B4-BE49-F238E27FC236}">
                  <a16:creationId xmlns:a16="http://schemas.microsoft.com/office/drawing/2014/main" id="{071FAB39-84B4-6541-804A-D58D4B4FD8E7}"/>
                </a:ext>
              </a:extLst>
            </p:cNvPr>
            <p:cNvPicPr>
              <a:picLocks noChangeAspect="1"/>
            </p:cNvPicPr>
            <p:nvPr/>
          </p:nvPicPr>
          <p:blipFill>
            <a:blip r:embed="rId2"/>
            <a:stretch>
              <a:fillRect/>
            </a:stretch>
          </p:blipFill>
          <p:spPr>
            <a:xfrm>
              <a:off x="5788874" y="598009"/>
              <a:ext cx="6190003" cy="6180225"/>
            </a:xfrm>
            <a:prstGeom prst="rect">
              <a:avLst/>
            </a:prstGeom>
          </p:spPr>
        </p:pic>
        <p:sp>
          <p:nvSpPr>
            <p:cNvPr id="13" name="TextBox 12">
              <a:extLst>
                <a:ext uri="{FF2B5EF4-FFF2-40B4-BE49-F238E27FC236}">
                  <a16:creationId xmlns:a16="http://schemas.microsoft.com/office/drawing/2014/main" id="{B45B393E-AB4B-674B-8232-F102B95CF421}"/>
                </a:ext>
              </a:extLst>
            </p:cNvPr>
            <p:cNvSpPr txBox="1"/>
            <p:nvPr/>
          </p:nvSpPr>
          <p:spPr>
            <a:xfrm>
              <a:off x="7426409" y="3227308"/>
              <a:ext cx="3225115" cy="468807"/>
            </a:xfrm>
            <a:prstGeom prst="rect">
              <a:avLst/>
            </a:prstGeom>
            <a:solidFill>
              <a:schemeClr val="accent1">
                <a:lumMod val="20000"/>
                <a:lumOff val="80000"/>
              </a:schemeClr>
            </a:solidFill>
          </p:spPr>
          <p:txBody>
            <a:bodyPr wrap="square" rtlCol="0">
              <a:spAutoFit/>
            </a:bodyPr>
            <a:lstStyle/>
            <a:p>
              <a:r>
                <a:rPr lang="en-US" sz="1200" dirty="0"/>
                <a:t>True North Pole</a:t>
              </a:r>
            </a:p>
          </p:txBody>
        </p:sp>
        <p:sp>
          <p:nvSpPr>
            <p:cNvPr id="14" name="TextBox 13">
              <a:extLst>
                <a:ext uri="{FF2B5EF4-FFF2-40B4-BE49-F238E27FC236}">
                  <a16:creationId xmlns:a16="http://schemas.microsoft.com/office/drawing/2014/main" id="{9289DE30-0828-F24D-ACAB-FABB0623DB34}"/>
                </a:ext>
              </a:extLst>
            </p:cNvPr>
            <p:cNvSpPr txBox="1"/>
            <p:nvPr/>
          </p:nvSpPr>
          <p:spPr>
            <a:xfrm>
              <a:off x="7456669" y="2595694"/>
              <a:ext cx="3194855" cy="468807"/>
            </a:xfrm>
            <a:prstGeom prst="rect">
              <a:avLst/>
            </a:prstGeom>
            <a:solidFill>
              <a:schemeClr val="accent1">
                <a:lumMod val="20000"/>
                <a:lumOff val="80000"/>
              </a:schemeClr>
            </a:solidFill>
          </p:spPr>
          <p:txBody>
            <a:bodyPr wrap="square" rtlCol="0">
              <a:spAutoFit/>
            </a:bodyPr>
            <a:lstStyle/>
            <a:p>
              <a:r>
                <a:rPr lang="en-US" sz="1200" dirty="0"/>
                <a:t>Magnetic North Pole</a:t>
              </a:r>
            </a:p>
          </p:txBody>
        </p:sp>
        <p:sp>
          <p:nvSpPr>
            <p:cNvPr id="16" name="TextBox 15">
              <a:extLst>
                <a:ext uri="{FF2B5EF4-FFF2-40B4-BE49-F238E27FC236}">
                  <a16:creationId xmlns:a16="http://schemas.microsoft.com/office/drawing/2014/main" id="{44262BDB-ABBB-9C41-AEB3-EE970D05BA5D}"/>
                </a:ext>
              </a:extLst>
            </p:cNvPr>
            <p:cNvSpPr txBox="1"/>
            <p:nvPr/>
          </p:nvSpPr>
          <p:spPr>
            <a:xfrm>
              <a:off x="6042985" y="3813380"/>
              <a:ext cx="3014518" cy="1093884"/>
            </a:xfrm>
            <a:prstGeom prst="rect">
              <a:avLst/>
            </a:prstGeom>
            <a:solidFill>
              <a:schemeClr val="accent1">
                <a:lumMod val="20000"/>
                <a:lumOff val="80000"/>
              </a:schemeClr>
            </a:solidFill>
          </p:spPr>
          <p:txBody>
            <a:bodyPr wrap="square" rtlCol="0">
              <a:spAutoFit/>
            </a:bodyPr>
            <a:lstStyle/>
            <a:p>
              <a:endParaRPr lang="en-US" dirty="0"/>
            </a:p>
            <a:p>
              <a:endParaRPr lang="en-US" dirty="0"/>
            </a:p>
          </p:txBody>
        </p:sp>
        <p:sp>
          <p:nvSpPr>
            <p:cNvPr id="17" name="Oval 16">
              <a:extLst>
                <a:ext uri="{FF2B5EF4-FFF2-40B4-BE49-F238E27FC236}">
                  <a16:creationId xmlns:a16="http://schemas.microsoft.com/office/drawing/2014/main" id="{91F8A300-2991-2843-95F6-9A1F7DBD3997}"/>
                </a:ext>
              </a:extLst>
            </p:cNvPr>
            <p:cNvSpPr/>
            <p:nvPr/>
          </p:nvSpPr>
          <p:spPr>
            <a:xfrm>
              <a:off x="8810369" y="3619159"/>
              <a:ext cx="123568" cy="12493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3" name="Title 2">
            <a:extLst>
              <a:ext uri="{FF2B5EF4-FFF2-40B4-BE49-F238E27FC236}">
                <a16:creationId xmlns:a16="http://schemas.microsoft.com/office/drawing/2014/main" id="{1F35BEFF-9EE0-4FB2-8465-C1C9FE32CFF5}"/>
              </a:ext>
            </a:extLst>
          </p:cNvPr>
          <p:cNvSpPr>
            <a:spLocks noGrp="1"/>
          </p:cNvSpPr>
          <p:nvPr>
            <p:ph type="title"/>
          </p:nvPr>
        </p:nvSpPr>
        <p:spPr/>
        <p:txBody>
          <a:bodyPr/>
          <a:lstStyle/>
          <a:p>
            <a:r>
              <a:rPr lang="en-US" dirty="0"/>
              <a:t>1. What is a Compass?</a:t>
            </a:r>
          </a:p>
        </p:txBody>
      </p:sp>
      <p:sp>
        <p:nvSpPr>
          <p:cNvPr id="4" name="Content Placeholder 3">
            <a:extLst>
              <a:ext uri="{FF2B5EF4-FFF2-40B4-BE49-F238E27FC236}">
                <a16:creationId xmlns:a16="http://schemas.microsoft.com/office/drawing/2014/main" id="{1A34A249-250B-4F45-9005-C998F16BB0F4}"/>
              </a:ext>
            </a:extLst>
          </p:cNvPr>
          <p:cNvSpPr>
            <a:spLocks noGrp="1"/>
          </p:cNvSpPr>
          <p:nvPr>
            <p:ph idx="1"/>
          </p:nvPr>
        </p:nvSpPr>
        <p:spPr>
          <a:xfrm>
            <a:off x="457200" y="1600200"/>
            <a:ext cx="4955790" cy="4525963"/>
          </a:xfrm>
        </p:spPr>
        <p:txBody>
          <a:bodyPr/>
          <a:lstStyle/>
          <a:p>
            <a:r>
              <a:rPr lang="en-US" sz="1800" dirty="0"/>
              <a:t>A compass is an instrument used for navigation and orientation that shows direction relative to the geographic cardinal directions. These cardinal directions are north, south, east, and west.  The magnetic compass is the most common compass type. It functions as a pointer to “magnetic north” because its magnetized needle at aligns itself with the horizontal component of the Earth’s magnetic field. The magnetic field exerts a force on the needle, pulling it towards the Earth’s North magnetic pole.  When the compass is held level, the needle turns until, it point north. </a:t>
            </a:r>
          </a:p>
          <a:p>
            <a:r>
              <a:rPr lang="en-US" sz="1800" b="1" dirty="0">
                <a:solidFill>
                  <a:srgbClr val="CF0031"/>
                </a:solidFill>
              </a:rPr>
              <a:t>A magnetic compass does not point to True North!</a:t>
            </a:r>
          </a:p>
          <a:p>
            <a:endParaRPr lang="en-US" sz="1800" dirty="0"/>
          </a:p>
          <a:p>
            <a:endParaRPr lang="en-US" dirty="0"/>
          </a:p>
        </p:txBody>
      </p:sp>
    </p:spTree>
    <p:extLst>
      <p:ext uri="{BB962C8B-B14F-4D97-AF65-F5344CB8AC3E}">
        <p14:creationId xmlns:p14="http://schemas.microsoft.com/office/powerpoint/2010/main" val="3794443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9EDFF9C-416C-42EE-9EE4-F0972BDFD37A}"/>
              </a:ext>
            </a:extLst>
          </p:cNvPr>
          <p:cNvSpPr>
            <a:spLocks noGrp="1"/>
          </p:cNvSpPr>
          <p:nvPr>
            <p:ph idx="1"/>
          </p:nvPr>
        </p:nvSpPr>
        <p:spPr/>
        <p:txBody>
          <a:bodyPr/>
          <a:lstStyle/>
          <a:p>
            <a:r>
              <a:rPr lang="en-US" sz="1800" dirty="0"/>
              <a:t>Declination is the angle between the magnetic north and true. This angle varies depending on position on the Earth's surface. </a:t>
            </a:r>
            <a:r>
              <a:rPr lang="en-US" sz="1800" b="1" dirty="0">
                <a:solidFill>
                  <a:srgbClr val="CF0031"/>
                </a:solidFill>
              </a:rPr>
              <a:t>Here in VA it is 10 W</a:t>
            </a:r>
          </a:p>
          <a:p>
            <a:endParaRPr lang="en-US" dirty="0"/>
          </a:p>
        </p:txBody>
      </p:sp>
      <p:pic>
        <p:nvPicPr>
          <p:cNvPr id="3" name="Picture 2" descr="A close up of text on a white background&#10;&#10;Description automatically generated">
            <a:extLst>
              <a:ext uri="{FF2B5EF4-FFF2-40B4-BE49-F238E27FC236}">
                <a16:creationId xmlns:a16="http://schemas.microsoft.com/office/drawing/2014/main" id="{67C69285-2634-944B-BDB2-C139A2A4758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7000" contrast="62000"/>
                    </a14:imgEffect>
                  </a14:imgLayer>
                </a14:imgProps>
              </a:ext>
            </a:extLst>
          </a:blip>
          <a:srcRect t="1368"/>
          <a:stretch/>
        </p:blipFill>
        <p:spPr>
          <a:xfrm>
            <a:off x="1374512" y="2204067"/>
            <a:ext cx="6291305" cy="465393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Title 1">
            <a:extLst>
              <a:ext uri="{FF2B5EF4-FFF2-40B4-BE49-F238E27FC236}">
                <a16:creationId xmlns:a16="http://schemas.microsoft.com/office/drawing/2014/main" id="{C6602EFF-25D3-465A-9BFD-A64C26194CA5}"/>
              </a:ext>
            </a:extLst>
          </p:cNvPr>
          <p:cNvSpPr>
            <a:spLocks noGrp="1"/>
          </p:cNvSpPr>
          <p:nvPr>
            <p:ph type="title"/>
          </p:nvPr>
        </p:nvSpPr>
        <p:spPr/>
        <p:txBody>
          <a:bodyPr/>
          <a:lstStyle/>
          <a:p>
            <a:r>
              <a:rPr lang="en-US" dirty="0"/>
              <a:t>Adjusting for Declination</a:t>
            </a:r>
          </a:p>
        </p:txBody>
      </p:sp>
    </p:spTree>
    <p:extLst>
      <p:ext uri="{BB962C8B-B14F-4D97-AF65-F5344CB8AC3E}">
        <p14:creationId xmlns:p14="http://schemas.microsoft.com/office/powerpoint/2010/main" val="2685048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2DC3DE-9929-4C3C-A5F3-78958CAB3F1E}"/>
              </a:ext>
            </a:extLst>
          </p:cNvPr>
          <p:cNvSpPr>
            <a:spLocks noGrp="1"/>
          </p:cNvSpPr>
          <p:nvPr>
            <p:ph idx="1"/>
          </p:nvPr>
        </p:nvSpPr>
        <p:spPr/>
        <p:txBody>
          <a:bodyPr/>
          <a:lstStyle/>
          <a:p>
            <a:endParaRPr lang="en-US" dirty="0"/>
          </a:p>
        </p:txBody>
      </p:sp>
      <p:pic>
        <p:nvPicPr>
          <p:cNvPr id="4" name="Picture 3" descr="A close up of a clock&#10;&#10;Description automatically generated">
            <a:extLst>
              <a:ext uri="{FF2B5EF4-FFF2-40B4-BE49-F238E27FC236}">
                <a16:creationId xmlns:a16="http://schemas.microsoft.com/office/drawing/2014/main" id="{1E156E53-69AD-FC48-88BB-99BAF454CE4D}"/>
              </a:ext>
            </a:extLst>
          </p:cNvPr>
          <p:cNvPicPr>
            <a:picLocks noChangeAspect="1"/>
          </p:cNvPicPr>
          <p:nvPr/>
        </p:nvPicPr>
        <p:blipFill>
          <a:blip r:embed="rId2"/>
          <a:stretch>
            <a:fillRect/>
          </a:stretch>
        </p:blipFill>
        <p:spPr>
          <a:xfrm>
            <a:off x="1355864" y="1117679"/>
            <a:ext cx="6792713" cy="5740321"/>
          </a:xfrm>
          <a:prstGeom prst="rect">
            <a:avLst/>
          </a:prstGeom>
        </p:spPr>
      </p:pic>
      <p:sp>
        <p:nvSpPr>
          <p:cNvPr id="2" name="Title 1">
            <a:extLst>
              <a:ext uri="{FF2B5EF4-FFF2-40B4-BE49-F238E27FC236}">
                <a16:creationId xmlns:a16="http://schemas.microsoft.com/office/drawing/2014/main" id="{0370E663-3AD1-4EDD-B8D3-90272A12628B}"/>
              </a:ext>
            </a:extLst>
          </p:cNvPr>
          <p:cNvSpPr>
            <a:spLocks noGrp="1"/>
          </p:cNvSpPr>
          <p:nvPr>
            <p:ph type="title"/>
          </p:nvPr>
        </p:nvSpPr>
        <p:spPr/>
        <p:txBody>
          <a:bodyPr/>
          <a:lstStyle/>
          <a:p>
            <a:r>
              <a:rPr lang="en-US" dirty="0"/>
              <a:t>2. Parts of a Compass</a:t>
            </a:r>
          </a:p>
        </p:txBody>
      </p:sp>
    </p:spTree>
    <p:extLst>
      <p:ext uri="{BB962C8B-B14F-4D97-AF65-F5344CB8AC3E}">
        <p14:creationId xmlns:p14="http://schemas.microsoft.com/office/powerpoint/2010/main" val="2040921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A0B9484-6A57-4F5C-A472-24DDE39BCE78}"/>
              </a:ext>
            </a:extLst>
          </p:cNvPr>
          <p:cNvSpPr>
            <a:spLocks noGrp="1"/>
          </p:cNvSpPr>
          <p:nvPr>
            <p:ph idx="1"/>
          </p:nvPr>
        </p:nvSpPr>
        <p:spPr/>
        <p:txBody>
          <a:bodyPr/>
          <a:lstStyle/>
          <a:p>
            <a:endParaRPr lang="en-US" dirty="0"/>
          </a:p>
        </p:txBody>
      </p:sp>
      <p:pic>
        <p:nvPicPr>
          <p:cNvPr id="3" name="Picture 2" descr="A close up of a clock&#10;&#10;Description automatically generated">
            <a:extLst>
              <a:ext uri="{FF2B5EF4-FFF2-40B4-BE49-F238E27FC236}">
                <a16:creationId xmlns:a16="http://schemas.microsoft.com/office/drawing/2014/main" id="{8CA08DB3-1ECF-E947-9A3C-BC57B5B75B9B}"/>
              </a:ext>
            </a:extLst>
          </p:cNvPr>
          <p:cNvPicPr>
            <a:picLocks noChangeAspect="1"/>
          </p:cNvPicPr>
          <p:nvPr/>
        </p:nvPicPr>
        <p:blipFill rotWithShape="1">
          <a:blip r:embed="rId2"/>
          <a:srcRect l="5485" r="7223" b="7460"/>
          <a:stretch/>
        </p:blipFill>
        <p:spPr>
          <a:xfrm>
            <a:off x="1297050" y="1140106"/>
            <a:ext cx="6549899" cy="5717894"/>
          </a:xfrm>
          <a:prstGeom prst="rect">
            <a:avLst/>
          </a:prstGeom>
        </p:spPr>
      </p:pic>
      <p:sp>
        <p:nvSpPr>
          <p:cNvPr id="2" name="Title 1">
            <a:extLst>
              <a:ext uri="{FF2B5EF4-FFF2-40B4-BE49-F238E27FC236}">
                <a16:creationId xmlns:a16="http://schemas.microsoft.com/office/drawing/2014/main" id="{1E7FFC7C-C95A-4A30-AC57-C0FA1BE9C8F0}"/>
              </a:ext>
            </a:extLst>
          </p:cNvPr>
          <p:cNvSpPr>
            <a:spLocks noGrp="1"/>
          </p:cNvSpPr>
          <p:nvPr>
            <p:ph type="title"/>
          </p:nvPr>
        </p:nvSpPr>
        <p:spPr/>
        <p:txBody>
          <a:bodyPr/>
          <a:lstStyle/>
          <a:p>
            <a:r>
              <a:rPr lang="en-US" dirty="0"/>
              <a:t>2. Parts of a Compass</a:t>
            </a:r>
          </a:p>
        </p:txBody>
      </p:sp>
    </p:spTree>
    <p:extLst>
      <p:ext uri="{BB962C8B-B14F-4D97-AF65-F5344CB8AC3E}">
        <p14:creationId xmlns:p14="http://schemas.microsoft.com/office/powerpoint/2010/main" val="36642564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3754</TotalTime>
  <Words>1506</Words>
  <Application>Microsoft Office PowerPoint</Application>
  <PresentationFormat>On-screen Show (4:3)</PresentationFormat>
  <Paragraphs>138</Paragraphs>
  <Slides>26</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Helvetica</vt:lpstr>
      <vt:lpstr>Lucida Grande</vt:lpstr>
      <vt:lpstr>Times New Roman</vt:lpstr>
      <vt:lpstr>Office Theme</vt:lpstr>
      <vt:lpstr>Map and Compass Training (Navigation)  Kevin Reilly, T1029 ASM</vt:lpstr>
      <vt:lpstr>Mr. Bean and the Compass</vt:lpstr>
      <vt:lpstr>Rank Requirements</vt:lpstr>
      <vt:lpstr>Training Agenda</vt:lpstr>
      <vt:lpstr>Training Agenda, continued</vt:lpstr>
      <vt:lpstr>1. What is a Compass?</vt:lpstr>
      <vt:lpstr>Adjusting for Declination</vt:lpstr>
      <vt:lpstr>2. Parts of a Compass</vt:lpstr>
      <vt:lpstr>2. Parts of a Compass</vt:lpstr>
      <vt:lpstr>3. Taking a bearing </vt:lpstr>
      <vt:lpstr>4. What is a topographic Map?</vt:lpstr>
      <vt:lpstr>4. Topographic Map Concepts</vt:lpstr>
      <vt:lpstr>4. Topographic Map Concepts</vt:lpstr>
      <vt:lpstr>5. Topographic Map Symbols</vt:lpstr>
      <vt:lpstr>5. Topographic Map Symbols</vt:lpstr>
      <vt:lpstr>5. Topographic Map Symbols</vt:lpstr>
      <vt:lpstr>6. Reading a Topographic Map</vt:lpstr>
      <vt:lpstr>7. Orienting a map with a compass</vt:lpstr>
      <vt:lpstr>8. Determining Map Bearing</vt:lpstr>
      <vt:lpstr>9. Translating Map Bearing to Magnetic Bearing</vt:lpstr>
      <vt:lpstr>10. Calculate the distance between points on a map</vt:lpstr>
      <vt:lpstr>11. What is Pace Count?</vt:lpstr>
      <vt:lpstr>12. Determining your pace distance</vt:lpstr>
      <vt:lpstr>13.  Measuring Height</vt:lpstr>
      <vt:lpstr>14. The orienteering course</vt:lpstr>
      <vt:lpstr>15. Building a route plan</vt:lpstr>
    </vt:vector>
  </TitlesOfParts>
  <Company>Boy Scouts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Morrow</dc:creator>
  <cp:lastModifiedBy>Eric C</cp:lastModifiedBy>
  <cp:revision>224</cp:revision>
  <cp:lastPrinted>2019-11-14T13:34:30Z</cp:lastPrinted>
  <dcterms:created xsi:type="dcterms:W3CDTF">2011-01-11T15:53:32Z</dcterms:created>
  <dcterms:modified xsi:type="dcterms:W3CDTF">2020-09-11T13:34:57Z</dcterms:modified>
</cp:coreProperties>
</file>